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8"/>
  </p:notesMasterIdLst>
  <p:sldIdLst>
    <p:sldId id="256" r:id="rId2"/>
    <p:sldId id="317" r:id="rId3"/>
    <p:sldId id="1220" r:id="rId4"/>
    <p:sldId id="1221" r:id="rId5"/>
    <p:sldId id="257" r:id="rId6"/>
    <p:sldId id="263" r:id="rId7"/>
    <p:sldId id="1224" r:id="rId8"/>
    <p:sldId id="1219" r:id="rId9"/>
    <p:sldId id="1218" r:id="rId10"/>
    <p:sldId id="266" r:id="rId11"/>
    <p:sldId id="1225" r:id="rId12"/>
    <p:sldId id="268" r:id="rId13"/>
    <p:sldId id="1241" r:id="rId14"/>
    <p:sldId id="269" r:id="rId15"/>
    <p:sldId id="1242" r:id="rId16"/>
    <p:sldId id="270" r:id="rId17"/>
    <p:sldId id="1243" r:id="rId18"/>
    <p:sldId id="271" r:id="rId19"/>
    <p:sldId id="272" r:id="rId20"/>
    <p:sldId id="273" r:id="rId21"/>
    <p:sldId id="318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1227" r:id="rId30"/>
    <p:sldId id="1228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319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320" r:id="rId48"/>
    <p:sldId id="1302" r:id="rId49"/>
    <p:sldId id="1304" r:id="rId50"/>
    <p:sldId id="1303" r:id="rId51"/>
    <p:sldId id="296" r:id="rId52"/>
    <p:sldId id="297" r:id="rId53"/>
    <p:sldId id="1244" r:id="rId54"/>
    <p:sldId id="1245" r:id="rId55"/>
    <p:sldId id="1246" r:id="rId56"/>
    <p:sldId id="1247" r:id="rId57"/>
    <p:sldId id="1248" r:id="rId58"/>
    <p:sldId id="1249" r:id="rId59"/>
    <p:sldId id="1250" r:id="rId60"/>
    <p:sldId id="1251" r:id="rId61"/>
    <p:sldId id="1252" r:id="rId62"/>
    <p:sldId id="1253" r:id="rId63"/>
    <p:sldId id="1254" r:id="rId64"/>
    <p:sldId id="1255" r:id="rId65"/>
    <p:sldId id="1256" r:id="rId66"/>
    <p:sldId id="1257" r:id="rId67"/>
    <p:sldId id="1305" r:id="rId68"/>
    <p:sldId id="1258" r:id="rId69"/>
    <p:sldId id="1260" r:id="rId70"/>
    <p:sldId id="1259" r:id="rId71"/>
    <p:sldId id="1262" r:id="rId72"/>
    <p:sldId id="1263" r:id="rId73"/>
    <p:sldId id="1264" r:id="rId74"/>
    <p:sldId id="1265" r:id="rId75"/>
    <p:sldId id="1280" r:id="rId76"/>
    <p:sldId id="1281" r:id="rId77"/>
    <p:sldId id="1282" r:id="rId78"/>
    <p:sldId id="1283" r:id="rId79"/>
    <p:sldId id="1284" r:id="rId80"/>
    <p:sldId id="1261" r:id="rId81"/>
    <p:sldId id="1285" r:id="rId82"/>
    <p:sldId id="1286" r:id="rId83"/>
    <p:sldId id="1287" r:id="rId84"/>
    <p:sldId id="1288" r:id="rId85"/>
    <p:sldId id="1289" r:id="rId86"/>
    <p:sldId id="1290" r:id="rId87"/>
    <p:sldId id="1299" r:id="rId88"/>
    <p:sldId id="1300" r:id="rId89"/>
    <p:sldId id="1301" r:id="rId90"/>
    <p:sldId id="1291" r:id="rId91"/>
    <p:sldId id="1272" r:id="rId92"/>
    <p:sldId id="1273" r:id="rId93"/>
    <p:sldId id="258" r:id="rId94"/>
    <p:sldId id="259" r:id="rId95"/>
    <p:sldId id="260" r:id="rId96"/>
    <p:sldId id="261" r:id="rId97"/>
    <p:sldId id="262" r:id="rId98"/>
    <p:sldId id="1274" r:id="rId99"/>
    <p:sldId id="264" r:id="rId100"/>
    <p:sldId id="265" r:id="rId101"/>
    <p:sldId id="1275" r:id="rId102"/>
    <p:sldId id="267" r:id="rId103"/>
    <p:sldId id="1276" r:id="rId104"/>
    <p:sldId id="1277" r:id="rId105"/>
    <p:sldId id="1278" r:id="rId106"/>
    <p:sldId id="1279" r:id="rId107"/>
    <p:sldId id="1292" r:id="rId108"/>
    <p:sldId id="1293" r:id="rId109"/>
    <p:sldId id="1294" r:id="rId110"/>
    <p:sldId id="1295" r:id="rId111"/>
    <p:sldId id="1296" r:id="rId112"/>
    <p:sldId id="1297" r:id="rId113"/>
    <p:sldId id="1298" r:id="rId114"/>
    <p:sldId id="1269" r:id="rId115"/>
    <p:sldId id="1270" r:id="rId116"/>
    <p:sldId id="1271" r:id="rId117"/>
  </p:sldIdLst>
  <p:sldSz cx="9144000" cy="6858000" type="screen4x3"/>
  <p:notesSz cx="6858000" cy="9144000"/>
  <p:embeddedFontLst>
    <p:embeddedFont>
      <p:font typeface="Cambria Math" panose="02040503050406030204" pitchFamily="18" charset="0"/>
      <p:regular r:id="rId119"/>
    </p:embeddedFont>
    <p:embeddedFont>
      <p:font typeface="Libre Baskerville" panose="02000000000000000000" pitchFamily="2" charset="0"/>
      <p:regular r:id="rId120"/>
      <p:bold r:id="rId121"/>
      <p:italic r:id="rId122"/>
    </p:embeddedFont>
    <p:embeddedFont>
      <p:font typeface="Libre Franklin" pitchFamily="2" charset="77"/>
      <p:regular r:id="rId123"/>
      <p:bold r:id="rId124"/>
      <p:italic r:id="rId125"/>
      <p:boldItalic r:id="rId1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4D3E6D-34F6-7D4A-B274-9B13181251DF}" v="226" dt="2025-11-03T18:38:53.434"/>
    <p1510:client id="{DAFB6F87-BEDE-90B7-8C8C-086300924A71}" v="6" dt="2025-11-04T01:48:19.3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29"/>
    <p:restoredTop sz="94665"/>
  </p:normalViewPr>
  <p:slideViewPr>
    <p:cSldViewPr snapToGrid="0">
      <p:cViewPr varScale="1">
        <p:scale>
          <a:sx n="75" d="100"/>
          <a:sy n="75" d="100"/>
        </p:scale>
        <p:origin x="2448" y="4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8" d="100"/>
        <a:sy n="148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5.fntdata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6.fntdata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font" Target="fonts/font1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2.fntdata"/><Relationship Id="rId125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 Li" userId="f58afda4836c69d1" providerId="Windows Live" clId="Web-{DAFB6F87-BEDE-90B7-8C8C-086300924A71}"/>
    <pc:docChg chg="modSld">
      <pc:chgData name="Min Li" userId="f58afda4836c69d1" providerId="Windows Live" clId="Web-{DAFB6F87-BEDE-90B7-8C8C-086300924A71}" dt="2025-11-04T01:48:17.249" v="1" actId="20577"/>
      <pc:docMkLst>
        <pc:docMk/>
      </pc:docMkLst>
      <pc:sldChg chg="modSp">
        <pc:chgData name="Min Li" userId="f58afda4836c69d1" providerId="Windows Live" clId="Web-{DAFB6F87-BEDE-90B7-8C8C-086300924A71}" dt="2025-11-04T01:48:17.249" v="1" actId="20577"/>
        <pc:sldMkLst>
          <pc:docMk/>
          <pc:sldMk cId="0" sldId="1273"/>
        </pc:sldMkLst>
        <pc:spChg chg="mod">
          <ac:chgData name="Min Li" userId="f58afda4836c69d1" providerId="Windows Live" clId="Web-{DAFB6F87-BEDE-90B7-8C8C-086300924A71}" dt="2025-11-04T01:48:17.249" v="1" actId="20577"/>
          <ac:spMkLst>
            <pc:docMk/>
            <pc:sldMk cId="0" sldId="1273"/>
            <ac:spMk id="7" creationId="{00000000-0000-0000-0000-000000000000}"/>
          </ac:spMkLst>
        </pc:spChg>
      </pc:sldChg>
    </pc:docChg>
  </pc:docChgLst>
  <pc:docChgLst>
    <pc:chgData name="Min Li" userId="f58afda4836c69d1" providerId="Windows Live" clId="Web-{DB45E892-0C15-9B14-209E-8B67598630F8}"/>
    <pc:docChg chg="addSld delSld">
      <pc:chgData name="Min Li" userId="f58afda4836c69d1" providerId="Windows Live" clId="Web-{DB45E892-0C15-9B14-209E-8B67598630F8}" dt="2025-10-14T00:34:10.898" v="29"/>
      <pc:docMkLst>
        <pc:docMk/>
      </pc:docMkLst>
      <pc:sldChg chg="add">
        <pc:chgData name="Min Li" userId="f58afda4836c69d1" providerId="Windows Live" clId="Web-{DB45E892-0C15-9B14-209E-8B67598630F8}" dt="2025-10-14T00:33:25.257" v="9"/>
        <pc:sldMkLst>
          <pc:docMk/>
          <pc:sldMk cId="2982383439" sldId="1261"/>
        </pc:sldMkLst>
      </pc:sldChg>
      <pc:sldChg chg="add del">
        <pc:chgData name="Min Li" userId="f58afda4836c69d1" providerId="Windows Live" clId="Web-{DB45E892-0C15-9B14-209E-8B67598630F8}" dt="2025-10-14T00:32:35.585" v="2"/>
        <pc:sldMkLst>
          <pc:docMk/>
          <pc:sldMk cId="0" sldId="1269"/>
        </pc:sldMkLst>
      </pc:sldChg>
      <pc:sldChg chg="add del">
        <pc:chgData name="Min Li" userId="f58afda4836c69d1" providerId="Windows Live" clId="Web-{DB45E892-0C15-9B14-209E-8B67598630F8}" dt="2025-10-14T00:32:35.648" v="3"/>
        <pc:sldMkLst>
          <pc:docMk/>
          <pc:sldMk cId="3030216236" sldId="1270"/>
        </pc:sldMkLst>
      </pc:sldChg>
      <pc:sldChg chg="add">
        <pc:chgData name="Min Li" userId="f58afda4836c69d1" providerId="Windows Live" clId="Web-{DB45E892-0C15-9B14-209E-8B67598630F8}" dt="2025-10-14T00:33:24.491" v="4"/>
        <pc:sldMkLst>
          <pc:docMk/>
          <pc:sldMk cId="2406970416" sldId="1280"/>
        </pc:sldMkLst>
      </pc:sldChg>
      <pc:sldChg chg="add">
        <pc:chgData name="Min Li" userId="f58afda4836c69d1" providerId="Windows Live" clId="Web-{DB45E892-0C15-9B14-209E-8B67598630F8}" dt="2025-10-14T00:33:24.616" v="5"/>
        <pc:sldMkLst>
          <pc:docMk/>
          <pc:sldMk cId="2565737091" sldId="1281"/>
        </pc:sldMkLst>
      </pc:sldChg>
      <pc:sldChg chg="add">
        <pc:chgData name="Min Li" userId="f58afda4836c69d1" providerId="Windows Live" clId="Web-{DB45E892-0C15-9B14-209E-8B67598630F8}" dt="2025-10-14T00:33:24.773" v="6"/>
        <pc:sldMkLst>
          <pc:docMk/>
          <pc:sldMk cId="2498107466" sldId="1282"/>
        </pc:sldMkLst>
      </pc:sldChg>
      <pc:sldChg chg="add">
        <pc:chgData name="Min Li" userId="f58afda4836c69d1" providerId="Windows Live" clId="Web-{DB45E892-0C15-9B14-209E-8B67598630F8}" dt="2025-10-14T00:33:24.913" v="7"/>
        <pc:sldMkLst>
          <pc:docMk/>
          <pc:sldMk cId="1696664162" sldId="1283"/>
        </pc:sldMkLst>
      </pc:sldChg>
      <pc:sldChg chg="add">
        <pc:chgData name="Min Li" userId="f58afda4836c69d1" providerId="Windows Live" clId="Web-{DB45E892-0C15-9B14-209E-8B67598630F8}" dt="2025-10-14T00:33:25.101" v="8"/>
        <pc:sldMkLst>
          <pc:docMk/>
          <pc:sldMk cId="20789565" sldId="1284"/>
        </pc:sldMkLst>
      </pc:sldChg>
      <pc:sldChg chg="add">
        <pc:chgData name="Min Li" userId="f58afda4836c69d1" providerId="Windows Live" clId="Web-{DB45E892-0C15-9B14-209E-8B67598630F8}" dt="2025-10-14T00:33:25.413" v="10"/>
        <pc:sldMkLst>
          <pc:docMk/>
          <pc:sldMk cId="2095654120" sldId="1285"/>
        </pc:sldMkLst>
      </pc:sldChg>
      <pc:sldChg chg="add">
        <pc:chgData name="Min Li" userId="f58afda4836c69d1" providerId="Windows Live" clId="Web-{DB45E892-0C15-9B14-209E-8B67598630F8}" dt="2025-10-14T00:33:25.663" v="11"/>
        <pc:sldMkLst>
          <pc:docMk/>
          <pc:sldMk cId="736250698" sldId="1286"/>
        </pc:sldMkLst>
      </pc:sldChg>
      <pc:sldChg chg="add">
        <pc:chgData name="Min Li" userId="f58afda4836c69d1" providerId="Windows Live" clId="Web-{DB45E892-0C15-9B14-209E-8B67598630F8}" dt="2025-10-14T00:33:25.835" v="12"/>
        <pc:sldMkLst>
          <pc:docMk/>
          <pc:sldMk cId="250293599" sldId="1287"/>
        </pc:sldMkLst>
      </pc:sldChg>
      <pc:sldChg chg="add">
        <pc:chgData name="Min Li" userId="f58afda4836c69d1" providerId="Windows Live" clId="Web-{DB45E892-0C15-9B14-209E-8B67598630F8}" dt="2025-10-14T00:33:26.116" v="13"/>
        <pc:sldMkLst>
          <pc:docMk/>
          <pc:sldMk cId="3861601309" sldId="1288"/>
        </pc:sldMkLst>
      </pc:sldChg>
      <pc:sldChg chg="add">
        <pc:chgData name="Min Li" userId="f58afda4836c69d1" providerId="Windows Live" clId="Web-{DB45E892-0C15-9B14-209E-8B67598630F8}" dt="2025-10-14T00:33:26.304" v="14"/>
        <pc:sldMkLst>
          <pc:docMk/>
          <pc:sldMk cId="2341722117" sldId="1289"/>
        </pc:sldMkLst>
      </pc:sldChg>
      <pc:sldChg chg="add">
        <pc:chgData name="Min Li" userId="f58afda4836c69d1" providerId="Windows Live" clId="Web-{DB45E892-0C15-9B14-209E-8B67598630F8}" dt="2025-10-14T00:33:26.616" v="15"/>
        <pc:sldMkLst>
          <pc:docMk/>
          <pc:sldMk cId="2040084889" sldId="1290"/>
        </pc:sldMkLst>
      </pc:sldChg>
      <pc:sldChg chg="add">
        <pc:chgData name="Min Li" userId="f58afda4836c69d1" providerId="Windows Live" clId="Web-{DB45E892-0C15-9B14-209E-8B67598630F8}" dt="2025-10-14T00:33:26.695" v="16"/>
        <pc:sldMkLst>
          <pc:docMk/>
          <pc:sldMk cId="741157370" sldId="1291"/>
        </pc:sldMkLst>
      </pc:sldChg>
    </pc:docChg>
  </pc:docChgLst>
  <pc:docChgLst>
    <pc:chgData name="Min Li" userId="f58afda4836c69d1" providerId="LiveId" clId="{E6F70039-06E2-5562-AD01-C34FC68564AA}"/>
    <pc:docChg chg="undo custSel modSld">
      <pc:chgData name="Min Li" userId="f58afda4836c69d1" providerId="LiveId" clId="{E6F70039-06E2-5562-AD01-C34FC68564AA}" dt="2025-11-04T01:53:45.891" v="59" actId="14100"/>
      <pc:docMkLst>
        <pc:docMk/>
      </pc:docMkLst>
      <pc:sldChg chg="addSp delSp modSp mod">
        <pc:chgData name="Min Li" userId="f58afda4836c69d1" providerId="LiveId" clId="{E6F70039-06E2-5562-AD01-C34FC68564AA}" dt="2025-11-04T01:36:05.459" v="54" actId="20577"/>
        <pc:sldMkLst>
          <pc:docMk/>
          <pc:sldMk cId="0" sldId="1272"/>
        </pc:sldMkLst>
        <pc:spChg chg="mod">
          <ac:chgData name="Min Li" userId="f58afda4836c69d1" providerId="LiveId" clId="{E6F70039-06E2-5562-AD01-C34FC68564AA}" dt="2025-11-04T01:36:05.459" v="54" actId="20577"/>
          <ac:spMkLst>
            <pc:docMk/>
            <pc:sldMk cId="0" sldId="1272"/>
            <ac:spMk id="2" creationId="{00000000-0000-0000-0000-000000000000}"/>
          </ac:spMkLst>
        </pc:spChg>
        <pc:spChg chg="mod">
          <ac:chgData name="Min Li" userId="f58afda4836c69d1" providerId="LiveId" clId="{E6F70039-06E2-5562-AD01-C34FC68564AA}" dt="2025-11-04T01:34:15.288" v="3" actId="14100"/>
          <ac:spMkLst>
            <pc:docMk/>
            <pc:sldMk cId="0" sldId="1272"/>
            <ac:spMk id="3" creationId="{00000000-0000-0000-0000-000000000000}"/>
          </ac:spMkLst>
        </pc:spChg>
        <pc:spChg chg="del">
          <ac:chgData name="Min Li" userId="f58afda4836c69d1" providerId="LiveId" clId="{E6F70039-06E2-5562-AD01-C34FC68564AA}" dt="2025-11-04T01:34:03.903" v="0" actId="478"/>
          <ac:spMkLst>
            <pc:docMk/>
            <pc:sldMk cId="0" sldId="1272"/>
            <ac:spMk id="21" creationId="{271E7182-233B-1E34-D930-FC7DC1558966}"/>
          </ac:spMkLst>
        </pc:spChg>
        <pc:spChg chg="add del mod">
          <ac:chgData name="Min Li" userId="f58afda4836c69d1" providerId="LiveId" clId="{E6F70039-06E2-5562-AD01-C34FC68564AA}" dt="2025-11-04T01:34:07.450" v="1" actId="478"/>
          <ac:spMkLst>
            <pc:docMk/>
            <pc:sldMk cId="0" sldId="1272"/>
            <ac:spMk id="23" creationId="{76899680-7EC1-5D6C-B1E8-6B4721522E4A}"/>
          </ac:spMkLst>
        </pc:spChg>
      </pc:sldChg>
      <pc:sldChg chg="modSp mod">
        <pc:chgData name="Min Li" userId="f58afda4836c69d1" providerId="LiveId" clId="{E6F70039-06E2-5562-AD01-C34FC68564AA}" dt="2025-11-04T01:53:45.891" v="59" actId="14100"/>
        <pc:sldMkLst>
          <pc:docMk/>
          <pc:sldMk cId="0" sldId="1273"/>
        </pc:sldMkLst>
        <pc:spChg chg="mod">
          <ac:chgData name="Min Li" userId="f58afda4836c69d1" providerId="LiveId" clId="{E6F70039-06E2-5562-AD01-C34FC68564AA}" dt="2025-11-04T01:53:45.891" v="59" actId="14100"/>
          <ac:spMkLst>
            <pc:docMk/>
            <pc:sldMk cId="0" sldId="1273"/>
            <ac:spMk id="7" creationId="{00000000-0000-0000-0000-000000000000}"/>
          </ac:spMkLst>
        </pc:spChg>
      </pc:sldChg>
    </pc:docChg>
  </pc:docChgLst>
  <pc:docChgLst>
    <pc:chgData name="Min Li" userId="f58afda4836c69d1" providerId="LiveId" clId="{4B3DCD49-894D-5790-A6E6-75D689B2EFB7}"/>
    <pc:docChg chg="undo custSel addSld delSld modSld">
      <pc:chgData name="Min Li" userId="f58afda4836c69d1" providerId="LiveId" clId="{4B3DCD49-894D-5790-A6E6-75D689B2EFB7}" dt="2025-11-03T18:50:03.971" v="1481" actId="1076"/>
      <pc:docMkLst>
        <pc:docMk/>
      </pc:docMkLst>
      <pc:sldChg chg="modSp add mod">
        <pc:chgData name="Min Li" userId="f58afda4836c69d1" providerId="LiveId" clId="{4B3DCD49-894D-5790-A6E6-75D689B2EFB7}" dt="2025-11-03T18:07:25.218" v="1407" actId="20577"/>
        <pc:sldMkLst>
          <pc:docMk/>
          <pc:sldMk cId="0" sldId="258"/>
        </pc:sldMkLst>
        <pc:spChg chg="mod">
          <ac:chgData name="Min Li" userId="f58afda4836c69d1" providerId="LiveId" clId="{4B3DCD49-894D-5790-A6E6-75D689B2EFB7}" dt="2025-10-27T17:39:02.923" v="958" actId="255"/>
          <ac:spMkLst>
            <pc:docMk/>
            <pc:sldMk cId="0" sldId="258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1-03T18:07:25.218" v="1407" actId="20577"/>
          <ac:spMkLst>
            <pc:docMk/>
            <pc:sldMk cId="0" sldId="258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1-03T18:05:57.318" v="1398" actId="14100"/>
          <ac:spMkLst>
            <pc:docMk/>
            <pc:sldMk cId="0" sldId="258"/>
            <ac:spMk id="5" creationId="{00000000-0000-0000-0000-000000000000}"/>
          </ac:spMkLst>
        </pc:spChg>
        <pc:spChg chg="mod">
          <ac:chgData name="Min Li" userId="f58afda4836c69d1" providerId="LiveId" clId="{4B3DCD49-894D-5790-A6E6-75D689B2EFB7}" dt="2025-11-03T18:06:08.273" v="1399" actId="20577"/>
          <ac:spMkLst>
            <pc:docMk/>
            <pc:sldMk cId="0" sldId="258"/>
            <ac:spMk id="6" creationId="{00000000-0000-0000-0000-000000000000}"/>
          </ac:spMkLst>
        </pc:spChg>
      </pc:sldChg>
      <pc:sldChg chg="modSp add mod">
        <pc:chgData name="Min Li" userId="f58afda4836c69d1" providerId="LiveId" clId="{4B3DCD49-894D-5790-A6E6-75D689B2EFB7}" dt="2025-10-27T17:37:40.197" v="949" actId="20577"/>
        <pc:sldMkLst>
          <pc:docMk/>
          <pc:sldMk cId="0" sldId="259"/>
        </pc:sldMkLst>
        <pc:spChg chg="mod">
          <ac:chgData name="Min Li" userId="f58afda4836c69d1" providerId="LiveId" clId="{4B3DCD49-894D-5790-A6E6-75D689B2EFB7}" dt="2025-10-27T17:37:40.197" v="949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27T17:35:56.365" v="922" actId="1076"/>
          <ac:spMkLst>
            <pc:docMk/>
            <pc:sldMk cId="0" sldId="259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0-27T17:36:09.751" v="925" actId="1076"/>
          <ac:spMkLst>
            <pc:docMk/>
            <pc:sldMk cId="0" sldId="259"/>
            <ac:spMk id="9" creationId="{00000000-0000-0000-0000-000000000000}"/>
          </ac:spMkLst>
        </pc:spChg>
        <pc:grpChg chg="mod">
          <ac:chgData name="Min Li" userId="f58afda4836c69d1" providerId="LiveId" clId="{4B3DCD49-894D-5790-A6E6-75D689B2EFB7}" dt="2025-10-27T17:36:05.824" v="924" actId="1076"/>
          <ac:grpSpMkLst>
            <pc:docMk/>
            <pc:sldMk cId="0" sldId="259"/>
            <ac:grpSpMk id="5" creationId="{00000000-0000-0000-0000-000000000000}"/>
          </ac:grpSpMkLst>
        </pc:grpChg>
        <pc:picChg chg="mod">
          <ac:chgData name="Min Li" userId="f58afda4836c69d1" providerId="LiveId" clId="{4B3DCD49-894D-5790-A6E6-75D689B2EFB7}" dt="2025-10-27T17:36:00.683" v="923" actId="1076"/>
          <ac:picMkLst>
            <pc:docMk/>
            <pc:sldMk cId="0" sldId="259"/>
            <ac:picMk id="4" creationId="{00000000-0000-0000-0000-000000000000}"/>
          </ac:picMkLst>
        </pc:picChg>
      </pc:sldChg>
      <pc:sldChg chg="modSp add mod">
        <pc:chgData name="Min Li" userId="f58afda4836c69d1" providerId="LiveId" clId="{4B3DCD49-894D-5790-A6E6-75D689B2EFB7}" dt="2025-10-12T18:29:18.841" v="183" actId="207"/>
        <pc:sldMkLst>
          <pc:docMk/>
          <pc:sldMk cId="0" sldId="260"/>
        </pc:sldMkLst>
        <pc:spChg chg="mod">
          <ac:chgData name="Min Li" userId="f58afda4836c69d1" providerId="LiveId" clId="{4B3DCD49-894D-5790-A6E6-75D689B2EFB7}" dt="2025-10-12T18:29:18.841" v="183" actId="207"/>
          <ac:spMkLst>
            <pc:docMk/>
            <pc:sldMk cId="0" sldId="260"/>
            <ac:spMk id="2" creationId="{00000000-0000-0000-0000-000000000000}"/>
          </ac:spMkLst>
        </pc:spChg>
      </pc:sldChg>
      <pc:sldChg chg="addSp modSp add mod">
        <pc:chgData name="Min Li" userId="f58afda4836c69d1" providerId="LiveId" clId="{4B3DCD49-894D-5790-A6E6-75D689B2EFB7}" dt="2025-11-03T18:15:52.186" v="1411" actId="1076"/>
        <pc:sldMkLst>
          <pc:docMk/>
          <pc:sldMk cId="0" sldId="261"/>
        </pc:sldMkLst>
        <pc:spChg chg="mod">
          <ac:chgData name="Min Li" userId="f58afda4836c69d1" providerId="LiveId" clId="{4B3DCD49-894D-5790-A6E6-75D689B2EFB7}" dt="2025-11-03T18:15:52.186" v="1411" actId="1076"/>
          <ac:spMkLst>
            <pc:docMk/>
            <pc:sldMk cId="0" sldId="261"/>
            <ac:spMk id="2" creationId="{00000000-0000-0000-0000-000000000000}"/>
          </ac:spMkLst>
        </pc:spChg>
        <pc:picChg chg="add mod">
          <ac:chgData name="Min Li" userId="f58afda4836c69d1" providerId="LiveId" clId="{4B3DCD49-894D-5790-A6E6-75D689B2EFB7}" dt="2025-11-03T18:15:44.065" v="1409" actId="1076"/>
          <ac:picMkLst>
            <pc:docMk/>
            <pc:sldMk cId="0" sldId="261"/>
            <ac:picMk id="36" creationId="{A2D115F5-967A-9B1B-3EF0-4F03B3E0E0E1}"/>
          </ac:picMkLst>
        </pc:picChg>
      </pc:sldChg>
      <pc:sldChg chg="modSp add mod">
        <pc:chgData name="Min Li" userId="f58afda4836c69d1" providerId="LiveId" clId="{4B3DCD49-894D-5790-A6E6-75D689B2EFB7}" dt="2025-11-03T18:49:51.392" v="1480" actId="20577"/>
        <pc:sldMkLst>
          <pc:docMk/>
          <pc:sldMk cId="0" sldId="262"/>
        </pc:sldMkLst>
        <pc:spChg chg="mod">
          <ac:chgData name="Min Li" userId="f58afda4836c69d1" providerId="LiveId" clId="{4B3DCD49-894D-5790-A6E6-75D689B2EFB7}" dt="2025-11-03T18:49:51.392" v="1480" actId="20577"/>
          <ac:spMkLst>
            <pc:docMk/>
            <pc:sldMk cId="0" sldId="262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1-03T18:19:10.784" v="1435" actId="20577"/>
          <ac:spMkLst>
            <pc:docMk/>
            <pc:sldMk cId="0" sldId="262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0-27T22:59:40.239" v="1273" actId="14100"/>
          <ac:spMkLst>
            <pc:docMk/>
            <pc:sldMk cId="0" sldId="262"/>
            <ac:spMk id="10" creationId="{00000000-0000-0000-0000-000000000000}"/>
          </ac:spMkLst>
        </pc:spChg>
        <pc:spChg chg="mod">
          <ac:chgData name="Min Li" userId="f58afda4836c69d1" providerId="LiveId" clId="{4B3DCD49-894D-5790-A6E6-75D689B2EFB7}" dt="2025-10-27T22:59:04.400" v="1266" actId="255"/>
          <ac:spMkLst>
            <pc:docMk/>
            <pc:sldMk cId="0" sldId="262"/>
            <ac:spMk id="15" creationId="{00000000-0000-0000-0000-000000000000}"/>
          </ac:spMkLst>
        </pc:spChg>
        <pc:spChg chg="mod">
          <ac:chgData name="Min Li" userId="f58afda4836c69d1" providerId="LiveId" clId="{4B3DCD49-894D-5790-A6E6-75D689B2EFB7}" dt="2025-10-27T22:59:46.122" v="1274" actId="1076"/>
          <ac:spMkLst>
            <pc:docMk/>
            <pc:sldMk cId="0" sldId="262"/>
            <ac:spMk id="20" creationId="{00000000-0000-0000-0000-000000000000}"/>
          </ac:spMkLst>
        </pc:spChg>
        <pc:grpChg chg="mod">
          <ac:chgData name="Min Li" userId="f58afda4836c69d1" providerId="LiveId" clId="{4B3DCD49-894D-5790-A6E6-75D689B2EFB7}" dt="2025-10-27T22:39:30.467" v="1099" actId="1076"/>
          <ac:grpSpMkLst>
            <pc:docMk/>
            <pc:sldMk cId="0" sldId="262"/>
            <ac:grpSpMk id="16" creationId="{00000000-0000-0000-0000-000000000000}"/>
          </ac:grpSpMkLst>
        </pc:grpChg>
        <pc:picChg chg="mod">
          <ac:chgData name="Min Li" userId="f58afda4836c69d1" providerId="LiveId" clId="{4B3DCD49-894D-5790-A6E6-75D689B2EFB7}" dt="2025-10-27T22:58:45.654" v="1264" actId="1076"/>
          <ac:picMkLst>
            <pc:docMk/>
            <pc:sldMk cId="0" sldId="262"/>
            <ac:picMk id="4" creationId="{00000000-0000-0000-0000-000000000000}"/>
          </ac:picMkLst>
        </pc:picChg>
      </pc:sldChg>
      <pc:sldChg chg="modSp add mod">
        <pc:chgData name="Min Li" userId="f58afda4836c69d1" providerId="LiveId" clId="{4B3DCD49-894D-5790-A6E6-75D689B2EFB7}" dt="2025-10-27T22:52:28.646" v="1222" actId="1076"/>
        <pc:sldMkLst>
          <pc:docMk/>
          <pc:sldMk cId="0" sldId="264"/>
        </pc:sldMkLst>
        <pc:spChg chg="mod">
          <ac:chgData name="Min Li" userId="f58afda4836c69d1" providerId="LiveId" clId="{4B3DCD49-894D-5790-A6E6-75D689B2EFB7}" dt="2025-10-12T18:30:15.029" v="195" actId="1076"/>
          <ac:spMkLst>
            <pc:docMk/>
            <pc:sldMk cId="0" sldId="264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27T22:50:23.986" v="1209" actId="14100"/>
          <ac:spMkLst>
            <pc:docMk/>
            <pc:sldMk cId="0" sldId="264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0-27T22:52:20.997" v="1220" actId="1076"/>
          <ac:spMkLst>
            <pc:docMk/>
            <pc:sldMk cId="0" sldId="264"/>
            <ac:spMk id="4" creationId="{00000000-0000-0000-0000-000000000000}"/>
          </ac:spMkLst>
        </pc:spChg>
        <pc:grpChg chg="mod">
          <ac:chgData name="Min Li" userId="f58afda4836c69d1" providerId="LiveId" clId="{4B3DCD49-894D-5790-A6E6-75D689B2EFB7}" dt="2025-10-27T22:52:01.376" v="1216" actId="1076"/>
          <ac:grpSpMkLst>
            <pc:docMk/>
            <pc:sldMk cId="0" sldId="264"/>
            <ac:grpSpMk id="10" creationId="{00000000-0000-0000-0000-000000000000}"/>
          </ac:grpSpMkLst>
        </pc:grpChg>
        <pc:picChg chg="mod">
          <ac:chgData name="Min Li" userId="f58afda4836c69d1" providerId="LiveId" clId="{4B3DCD49-894D-5790-A6E6-75D689B2EFB7}" dt="2025-10-27T22:50:14.634" v="1207" actId="1076"/>
          <ac:picMkLst>
            <pc:docMk/>
            <pc:sldMk cId="0" sldId="264"/>
            <ac:picMk id="5" creationId="{00000000-0000-0000-0000-000000000000}"/>
          </ac:picMkLst>
        </pc:picChg>
        <pc:picChg chg="mod">
          <ac:chgData name="Min Li" userId="f58afda4836c69d1" providerId="LiveId" clId="{4B3DCD49-894D-5790-A6E6-75D689B2EFB7}" dt="2025-10-27T22:50:29.903" v="1211" actId="1076"/>
          <ac:picMkLst>
            <pc:docMk/>
            <pc:sldMk cId="0" sldId="264"/>
            <ac:picMk id="6" creationId="{00000000-0000-0000-0000-000000000000}"/>
          </ac:picMkLst>
        </pc:picChg>
        <pc:picChg chg="mod">
          <ac:chgData name="Min Li" userId="f58afda4836c69d1" providerId="LiveId" clId="{4B3DCD49-894D-5790-A6E6-75D689B2EFB7}" dt="2025-10-27T22:51:43.905" v="1212" actId="1076"/>
          <ac:picMkLst>
            <pc:docMk/>
            <pc:sldMk cId="0" sldId="264"/>
            <ac:picMk id="7" creationId="{00000000-0000-0000-0000-000000000000}"/>
          </ac:picMkLst>
        </pc:picChg>
        <pc:picChg chg="mod">
          <ac:chgData name="Min Li" userId="f58afda4836c69d1" providerId="LiveId" clId="{4B3DCD49-894D-5790-A6E6-75D689B2EFB7}" dt="2025-10-27T22:52:28.646" v="1222" actId="1076"/>
          <ac:picMkLst>
            <pc:docMk/>
            <pc:sldMk cId="0" sldId="264"/>
            <ac:picMk id="8" creationId="{00000000-0000-0000-0000-000000000000}"/>
          </ac:picMkLst>
        </pc:picChg>
        <pc:picChg chg="mod">
          <ac:chgData name="Min Li" userId="f58afda4836c69d1" providerId="LiveId" clId="{4B3DCD49-894D-5790-A6E6-75D689B2EFB7}" dt="2025-10-27T22:52:26.509" v="1221" actId="1076"/>
          <ac:picMkLst>
            <pc:docMk/>
            <pc:sldMk cId="0" sldId="264"/>
            <ac:picMk id="9" creationId="{00000000-0000-0000-0000-000000000000}"/>
          </ac:picMkLst>
        </pc:picChg>
        <pc:picChg chg="mod">
          <ac:chgData name="Min Li" userId="f58afda4836c69d1" providerId="LiveId" clId="{4B3DCD49-894D-5790-A6E6-75D689B2EFB7}" dt="2025-10-27T22:50:26.988" v="1210" actId="1076"/>
          <ac:picMkLst>
            <pc:docMk/>
            <pc:sldMk cId="0" sldId="264"/>
            <ac:picMk id="14" creationId="{00000000-0000-0000-0000-000000000000}"/>
          </ac:picMkLst>
        </pc:picChg>
      </pc:sldChg>
      <pc:sldChg chg="addSp delSp modSp add mod">
        <pc:chgData name="Min Li" userId="f58afda4836c69d1" providerId="LiveId" clId="{4B3DCD49-894D-5790-A6E6-75D689B2EFB7}" dt="2025-11-03T18:25:14.433" v="1439" actId="478"/>
        <pc:sldMkLst>
          <pc:docMk/>
          <pc:sldMk cId="0" sldId="265"/>
        </pc:sldMkLst>
        <pc:spChg chg="mod">
          <ac:chgData name="Min Li" userId="f58afda4836c69d1" providerId="LiveId" clId="{4B3DCD49-894D-5790-A6E6-75D689B2EFB7}" dt="2025-10-12T18:30:26.191" v="198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27T22:48:49.810" v="1184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0-27T22:49:08.713" v="1196" actId="20577"/>
          <ac:spMkLst>
            <pc:docMk/>
            <pc:sldMk cId="0" sldId="265"/>
            <ac:spMk id="4" creationId="{00000000-0000-0000-0000-000000000000}"/>
          </ac:spMkLst>
        </pc:spChg>
        <pc:spChg chg="mod">
          <ac:chgData name="Min Li" userId="f58afda4836c69d1" providerId="LiveId" clId="{4B3DCD49-894D-5790-A6E6-75D689B2EFB7}" dt="2025-10-27T23:00:53.975" v="1275" actId="20577"/>
          <ac:spMkLst>
            <pc:docMk/>
            <pc:sldMk cId="0" sldId="265"/>
            <ac:spMk id="5" creationId="{00000000-0000-0000-0000-000000000000}"/>
          </ac:spMkLst>
        </pc:spChg>
        <pc:picChg chg="mod">
          <ac:chgData name="Min Li" userId="f58afda4836c69d1" providerId="LiveId" clId="{4B3DCD49-894D-5790-A6E6-75D689B2EFB7}" dt="2025-10-27T22:48:52.059" v="1185" actId="1076"/>
          <ac:picMkLst>
            <pc:docMk/>
            <pc:sldMk cId="0" sldId="265"/>
            <ac:picMk id="6" creationId="{00000000-0000-0000-0000-000000000000}"/>
          </ac:picMkLst>
        </pc:picChg>
        <pc:picChg chg="mod">
          <ac:chgData name="Min Li" userId="f58afda4836c69d1" providerId="LiveId" clId="{4B3DCD49-894D-5790-A6E6-75D689B2EFB7}" dt="2025-10-27T22:48:54.488" v="1186" actId="1076"/>
          <ac:picMkLst>
            <pc:docMk/>
            <pc:sldMk cId="0" sldId="265"/>
            <ac:picMk id="7" creationId="{00000000-0000-0000-0000-000000000000}"/>
          </ac:picMkLst>
        </pc:picChg>
        <pc:picChg chg="add del mod">
          <ac:chgData name="Min Li" userId="f58afda4836c69d1" providerId="LiveId" clId="{4B3DCD49-894D-5790-A6E6-75D689B2EFB7}" dt="2025-11-03T18:25:14.433" v="1439" actId="478"/>
          <ac:picMkLst>
            <pc:docMk/>
            <pc:sldMk cId="0" sldId="265"/>
            <ac:picMk id="9" creationId="{525CB919-FB4A-61F3-6C66-CA440CE637F6}"/>
          </ac:picMkLst>
        </pc:picChg>
      </pc:sldChg>
      <pc:sldChg chg="modSp mod">
        <pc:chgData name="Min Li" userId="f58afda4836c69d1" providerId="LiveId" clId="{4B3DCD49-894D-5790-A6E6-75D689B2EFB7}" dt="2025-10-20T18:30:31.903" v="300" actId="20577"/>
        <pc:sldMkLst>
          <pc:docMk/>
          <pc:sldMk cId="0" sldId="266"/>
        </pc:sldMkLst>
        <pc:spChg chg="mod">
          <ac:chgData name="Min Li" userId="f58afda4836c69d1" providerId="LiveId" clId="{4B3DCD49-894D-5790-A6E6-75D689B2EFB7}" dt="2025-10-20T18:28:35.542" v="274" actId="20577"/>
          <ac:spMkLst>
            <pc:docMk/>
            <pc:sldMk cId="0" sldId="266"/>
            <ac:spMk id="173" creationId="{00000000-0000-0000-0000-000000000000}"/>
          </ac:spMkLst>
        </pc:spChg>
        <pc:spChg chg="mod">
          <ac:chgData name="Min Li" userId="f58afda4836c69d1" providerId="LiveId" clId="{4B3DCD49-894D-5790-A6E6-75D689B2EFB7}" dt="2025-10-20T18:30:31.903" v="300" actId="20577"/>
          <ac:spMkLst>
            <pc:docMk/>
            <pc:sldMk cId="0" sldId="266"/>
            <ac:spMk id="174" creationId="{00000000-0000-0000-0000-000000000000}"/>
          </ac:spMkLst>
        </pc:spChg>
      </pc:sldChg>
      <pc:sldChg chg="modSp add mod">
        <pc:chgData name="Min Li" userId="f58afda4836c69d1" providerId="LiveId" clId="{4B3DCD49-894D-5790-A6E6-75D689B2EFB7}" dt="2025-10-12T18:30:46.556" v="202" actId="207"/>
        <pc:sldMkLst>
          <pc:docMk/>
          <pc:sldMk cId="0" sldId="267"/>
        </pc:sldMkLst>
        <pc:spChg chg="mod">
          <ac:chgData name="Min Li" userId="f58afda4836c69d1" providerId="LiveId" clId="{4B3DCD49-894D-5790-A6E6-75D689B2EFB7}" dt="2025-10-12T18:30:46.556" v="202" actId="207"/>
          <ac:spMkLst>
            <pc:docMk/>
            <pc:sldMk cId="0" sldId="267"/>
            <ac:spMk id="2" creationId="{00000000-0000-0000-0000-000000000000}"/>
          </ac:spMkLst>
        </pc:spChg>
      </pc:sldChg>
      <pc:sldChg chg="modSp add del mod">
        <pc:chgData name="Min Li" userId="f58afda4836c69d1" providerId="LiveId" clId="{4B3DCD49-894D-5790-A6E6-75D689B2EFB7}" dt="2025-10-20T18:36:33.590" v="327" actId="1076"/>
        <pc:sldMkLst>
          <pc:docMk/>
          <pc:sldMk cId="0" sldId="275"/>
        </pc:sldMkLst>
        <pc:spChg chg="mod">
          <ac:chgData name="Min Li" userId="f58afda4836c69d1" providerId="LiveId" clId="{4B3DCD49-894D-5790-A6E6-75D689B2EFB7}" dt="2025-10-20T18:36:33.590" v="327" actId="1076"/>
          <ac:spMkLst>
            <pc:docMk/>
            <pc:sldMk cId="0" sldId="275"/>
            <ac:spMk id="239" creationId="{00000000-0000-0000-0000-000000000000}"/>
          </ac:spMkLst>
        </pc:spChg>
        <pc:spChg chg="mod">
          <ac:chgData name="Min Li" userId="f58afda4836c69d1" providerId="LiveId" clId="{4B3DCD49-894D-5790-A6E6-75D689B2EFB7}" dt="2025-10-20T18:33:41.123" v="305" actId="1076"/>
          <ac:spMkLst>
            <pc:docMk/>
            <pc:sldMk cId="0" sldId="275"/>
            <ac:spMk id="240" creationId="{00000000-0000-0000-0000-000000000000}"/>
          </ac:spMkLst>
        </pc:spChg>
      </pc:sldChg>
      <pc:sldChg chg="modSp mod">
        <pc:chgData name="Min Li" userId="f58afda4836c69d1" providerId="LiveId" clId="{4B3DCD49-894D-5790-A6E6-75D689B2EFB7}" dt="2025-10-20T19:41:02.351" v="920" actId="113"/>
        <pc:sldMkLst>
          <pc:docMk/>
          <pc:sldMk cId="0" sldId="282"/>
        </pc:sldMkLst>
        <pc:spChg chg="mod">
          <ac:chgData name="Min Li" userId="f58afda4836c69d1" providerId="LiveId" clId="{4B3DCD49-894D-5790-A6E6-75D689B2EFB7}" dt="2025-10-20T19:41:02.351" v="920" actId="113"/>
          <ac:spMkLst>
            <pc:docMk/>
            <pc:sldMk cId="0" sldId="282"/>
            <ac:spMk id="300" creationId="{00000000-0000-0000-0000-000000000000}"/>
          </ac:spMkLst>
        </pc:spChg>
      </pc:sldChg>
      <pc:sldChg chg="modSp mod">
        <pc:chgData name="Min Li" userId="f58afda4836c69d1" providerId="LiveId" clId="{4B3DCD49-894D-5790-A6E6-75D689B2EFB7}" dt="2025-10-20T19:08:03.162" v="433" actId="20577"/>
        <pc:sldMkLst>
          <pc:docMk/>
          <pc:sldMk cId="687015901" sldId="320"/>
        </pc:sldMkLst>
        <pc:spChg chg="mod">
          <ac:chgData name="Min Li" userId="f58afda4836c69d1" providerId="LiveId" clId="{4B3DCD49-894D-5790-A6E6-75D689B2EFB7}" dt="2025-10-20T19:08:03.162" v="433" actId="20577"/>
          <ac:spMkLst>
            <pc:docMk/>
            <pc:sldMk cId="687015901" sldId="320"/>
            <ac:spMk id="348" creationId="{00000000-0000-0000-0000-000000000000}"/>
          </ac:spMkLst>
        </pc:spChg>
      </pc:sldChg>
      <pc:sldChg chg="add">
        <pc:chgData name="Min Li" userId="f58afda4836c69d1" providerId="LiveId" clId="{4B3DCD49-894D-5790-A6E6-75D689B2EFB7}" dt="2025-10-20T18:31:57.981" v="303"/>
        <pc:sldMkLst>
          <pc:docMk/>
          <pc:sldMk cId="748042673" sldId="1225"/>
        </pc:sldMkLst>
      </pc:sldChg>
      <pc:sldChg chg="modSp mod">
        <pc:chgData name="Min Li" userId="f58afda4836c69d1" providerId="LiveId" clId="{4B3DCD49-894D-5790-A6E6-75D689B2EFB7}" dt="2025-10-20T18:39:51.861" v="339" actId="20577"/>
        <pc:sldMkLst>
          <pc:docMk/>
          <pc:sldMk cId="3743651921" sldId="1228"/>
        </pc:sldMkLst>
        <pc:spChg chg="mod">
          <ac:chgData name="Min Li" userId="f58afda4836c69d1" providerId="LiveId" clId="{4B3DCD49-894D-5790-A6E6-75D689B2EFB7}" dt="2025-10-20T18:39:51.861" v="339" actId="20577"/>
          <ac:spMkLst>
            <pc:docMk/>
            <pc:sldMk cId="3743651921" sldId="1228"/>
            <ac:spMk id="181" creationId="{00000000-0000-0000-0000-000000000000}"/>
          </ac:spMkLst>
        </pc:spChg>
      </pc:sldChg>
      <pc:sldChg chg="modSp mod">
        <pc:chgData name="Min Li" userId="f58afda4836c69d1" providerId="LiveId" clId="{4B3DCD49-894D-5790-A6E6-75D689B2EFB7}" dt="2025-10-20T17:22:48.866" v="218" actId="1076"/>
        <pc:sldMkLst>
          <pc:docMk/>
          <pc:sldMk cId="0" sldId="1244"/>
        </pc:sldMkLst>
        <pc:spChg chg="mod">
          <ac:chgData name="Min Li" userId="f58afda4836c69d1" providerId="LiveId" clId="{4B3DCD49-894D-5790-A6E6-75D689B2EFB7}" dt="2025-10-20T17:22:48.866" v="218" actId="1076"/>
          <ac:spMkLst>
            <pc:docMk/>
            <pc:sldMk cId="0" sldId="1244"/>
            <ac:spMk id="409" creationId="{00000000-0000-0000-0000-000000000000}"/>
          </ac:spMkLst>
        </pc:spChg>
      </pc:sldChg>
      <pc:sldChg chg="modSp mod">
        <pc:chgData name="Min Li" userId="f58afda4836c69d1" providerId="LiveId" clId="{4B3DCD49-894D-5790-A6E6-75D689B2EFB7}" dt="2025-10-20T17:22:41.350" v="217" actId="1076"/>
        <pc:sldMkLst>
          <pc:docMk/>
          <pc:sldMk cId="593895969" sldId="1245"/>
        </pc:sldMkLst>
        <pc:spChg chg="mod">
          <ac:chgData name="Min Li" userId="f58afda4836c69d1" providerId="LiveId" clId="{4B3DCD49-894D-5790-A6E6-75D689B2EFB7}" dt="2025-10-20T17:22:41.350" v="217" actId="1076"/>
          <ac:spMkLst>
            <pc:docMk/>
            <pc:sldMk cId="593895969" sldId="1245"/>
            <ac:spMk id="80" creationId="{00000000-0000-0000-0000-000000000000}"/>
          </ac:spMkLst>
        </pc:spChg>
      </pc:sldChg>
      <pc:sldChg chg="modSp mod">
        <pc:chgData name="Min Li" userId="f58afda4836c69d1" providerId="LiveId" clId="{4B3DCD49-894D-5790-A6E6-75D689B2EFB7}" dt="2025-10-20T17:22:35.354" v="216" actId="1076"/>
        <pc:sldMkLst>
          <pc:docMk/>
          <pc:sldMk cId="1699243038" sldId="1246"/>
        </pc:sldMkLst>
        <pc:spChg chg="mod">
          <ac:chgData name="Min Li" userId="f58afda4836c69d1" providerId="LiveId" clId="{4B3DCD49-894D-5790-A6E6-75D689B2EFB7}" dt="2025-10-20T17:22:35.354" v="216" actId="1076"/>
          <ac:spMkLst>
            <pc:docMk/>
            <pc:sldMk cId="1699243038" sldId="1246"/>
            <ac:spMk id="88" creationId="{00000000-0000-0000-0000-000000000000}"/>
          </ac:spMkLst>
        </pc:spChg>
      </pc:sldChg>
      <pc:sldChg chg="modSp mod">
        <pc:chgData name="Min Li" userId="f58afda4836c69d1" providerId="LiveId" clId="{4B3DCD49-894D-5790-A6E6-75D689B2EFB7}" dt="2025-10-20T17:22:29.045" v="215" actId="1076"/>
        <pc:sldMkLst>
          <pc:docMk/>
          <pc:sldMk cId="51054936" sldId="1247"/>
        </pc:sldMkLst>
        <pc:spChg chg="mod">
          <ac:chgData name="Min Li" userId="f58afda4836c69d1" providerId="LiveId" clId="{4B3DCD49-894D-5790-A6E6-75D689B2EFB7}" dt="2025-10-20T17:22:29.045" v="215" actId="1076"/>
          <ac:spMkLst>
            <pc:docMk/>
            <pc:sldMk cId="51054936" sldId="1247"/>
            <ac:spMk id="94" creationId="{00000000-0000-0000-0000-000000000000}"/>
          </ac:spMkLst>
        </pc:spChg>
      </pc:sldChg>
      <pc:sldChg chg="modSp mod">
        <pc:chgData name="Min Li" userId="f58afda4836c69d1" providerId="LiveId" clId="{4B3DCD49-894D-5790-A6E6-75D689B2EFB7}" dt="2025-10-27T20:29:24.004" v="987" actId="255"/>
        <pc:sldMkLst>
          <pc:docMk/>
          <pc:sldMk cId="3163488418" sldId="1258"/>
        </pc:sldMkLst>
        <pc:spChg chg="mod">
          <ac:chgData name="Min Li" userId="f58afda4836c69d1" providerId="LiveId" clId="{4B3DCD49-894D-5790-A6E6-75D689B2EFB7}" dt="2025-10-27T20:29:24.004" v="987" actId="255"/>
          <ac:spMkLst>
            <pc:docMk/>
            <pc:sldMk cId="3163488418" sldId="1258"/>
            <ac:spMk id="465" creationId="{00000000-0000-0000-0000-000000000000}"/>
          </ac:spMkLst>
        </pc:spChg>
      </pc:sldChg>
      <pc:sldChg chg="modSp">
        <pc:chgData name="Min Li" userId="f58afda4836c69d1" providerId="LiveId" clId="{4B3DCD49-894D-5790-A6E6-75D689B2EFB7}" dt="2025-10-27T20:30:04.547" v="991"/>
        <pc:sldMkLst>
          <pc:docMk/>
          <pc:sldMk cId="1135196786" sldId="1259"/>
        </pc:sldMkLst>
        <pc:spChg chg="mod">
          <ac:chgData name="Min Li" userId="f58afda4836c69d1" providerId="LiveId" clId="{4B3DCD49-894D-5790-A6E6-75D689B2EFB7}" dt="2025-10-27T20:30:04.547" v="991"/>
          <ac:spMkLst>
            <pc:docMk/>
            <pc:sldMk cId="1135196786" sldId="1259"/>
            <ac:spMk id="465" creationId="{00000000-0000-0000-0000-000000000000}"/>
          </ac:spMkLst>
        </pc:spChg>
      </pc:sldChg>
      <pc:sldChg chg="modSp add mod">
        <pc:chgData name="Min Li" userId="f58afda4836c69d1" providerId="LiveId" clId="{4B3DCD49-894D-5790-A6E6-75D689B2EFB7}" dt="2025-10-27T20:29:50.559" v="990" actId="1076"/>
        <pc:sldMkLst>
          <pc:docMk/>
          <pc:sldMk cId="4241116684" sldId="1260"/>
        </pc:sldMkLst>
        <pc:spChg chg="mod">
          <ac:chgData name="Min Li" userId="f58afda4836c69d1" providerId="LiveId" clId="{4B3DCD49-894D-5790-A6E6-75D689B2EFB7}" dt="2025-10-27T20:29:50.559" v="990" actId="1076"/>
          <ac:spMkLst>
            <pc:docMk/>
            <pc:sldMk cId="4241116684" sldId="1260"/>
            <ac:spMk id="472" creationId="{00000000-0000-0000-0000-000000000000}"/>
          </ac:spMkLst>
        </pc:spChg>
      </pc:sldChg>
      <pc:sldChg chg="del">
        <pc:chgData name="Min Li" userId="f58afda4836c69d1" providerId="LiveId" clId="{4B3DCD49-894D-5790-A6E6-75D689B2EFB7}" dt="2025-10-13T21:02:57.932" v="213" actId="2696"/>
        <pc:sldMkLst>
          <pc:docMk/>
          <pc:sldMk cId="2982383439" sldId="1261"/>
        </pc:sldMkLst>
      </pc:sldChg>
      <pc:sldChg chg="modSp mod">
        <pc:chgData name="Min Li" userId="f58afda4836c69d1" providerId="LiveId" clId="{4B3DCD49-894D-5790-A6E6-75D689B2EFB7}" dt="2025-10-27T20:30:17.931" v="993" actId="1076"/>
        <pc:sldMkLst>
          <pc:docMk/>
          <pc:sldMk cId="3964243067" sldId="1262"/>
        </pc:sldMkLst>
        <pc:spChg chg="mod">
          <ac:chgData name="Min Li" userId="f58afda4836c69d1" providerId="LiveId" clId="{4B3DCD49-894D-5790-A6E6-75D689B2EFB7}" dt="2025-10-27T20:30:17.931" v="993" actId="1076"/>
          <ac:spMkLst>
            <pc:docMk/>
            <pc:sldMk cId="3964243067" sldId="1262"/>
            <ac:spMk id="465" creationId="{00000000-0000-0000-0000-000000000000}"/>
          </ac:spMkLst>
        </pc:spChg>
      </pc:sldChg>
      <pc:sldChg chg="modSp">
        <pc:chgData name="Min Li" userId="f58afda4836c69d1" providerId="LiveId" clId="{4B3DCD49-894D-5790-A6E6-75D689B2EFB7}" dt="2025-10-27T20:30:25.304" v="994"/>
        <pc:sldMkLst>
          <pc:docMk/>
          <pc:sldMk cId="135089088" sldId="1263"/>
        </pc:sldMkLst>
        <pc:spChg chg="mod">
          <ac:chgData name="Min Li" userId="f58afda4836c69d1" providerId="LiveId" clId="{4B3DCD49-894D-5790-A6E6-75D689B2EFB7}" dt="2025-10-27T20:30:25.304" v="994"/>
          <ac:spMkLst>
            <pc:docMk/>
            <pc:sldMk cId="135089088" sldId="1263"/>
            <ac:spMk id="472" creationId="{F7CBE88F-47C4-3F5D-5916-353970E9F110}"/>
          </ac:spMkLst>
        </pc:spChg>
      </pc:sldChg>
      <pc:sldChg chg="modSp mod">
        <pc:chgData name="Min Li" userId="f58afda4836c69d1" providerId="LiveId" clId="{4B3DCD49-894D-5790-A6E6-75D689B2EFB7}" dt="2025-10-20T20:34:02.355" v="921" actId="20577"/>
        <pc:sldMkLst>
          <pc:docMk/>
          <pc:sldMk cId="3832161640" sldId="1264"/>
        </pc:sldMkLst>
        <pc:spChg chg="mod">
          <ac:chgData name="Min Li" userId="f58afda4836c69d1" providerId="LiveId" clId="{4B3DCD49-894D-5790-A6E6-75D689B2EFB7}" dt="2025-10-20T20:34:02.355" v="921" actId="20577"/>
          <ac:spMkLst>
            <pc:docMk/>
            <pc:sldMk cId="3832161640" sldId="1264"/>
            <ac:spMk id="472" creationId="{CD37819D-E184-BC72-D089-8155617D0256}"/>
          </ac:spMkLst>
        </pc:spChg>
      </pc:sldChg>
      <pc:sldChg chg="addSp modSp add mod">
        <pc:chgData name="Min Li" userId="f58afda4836c69d1" providerId="LiveId" clId="{4B3DCD49-894D-5790-A6E6-75D689B2EFB7}" dt="2025-11-03T18:04:58.882" v="1391" actId="20577"/>
        <pc:sldMkLst>
          <pc:docMk/>
          <pc:sldMk cId="0" sldId="1272"/>
        </pc:sldMkLst>
        <pc:spChg chg="mod">
          <ac:chgData name="Min Li" userId="f58afda4836c69d1" providerId="LiveId" clId="{4B3DCD49-894D-5790-A6E6-75D689B2EFB7}" dt="2025-11-03T17:55:10.572" v="1378" actId="255"/>
          <ac:spMkLst>
            <pc:docMk/>
            <pc:sldMk cId="0" sldId="1272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12T18:24:39.588" v="44" actId="1076"/>
          <ac:spMkLst>
            <pc:docMk/>
            <pc:sldMk cId="0" sldId="1272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1-03T18:04:58.882" v="1391" actId="20577"/>
          <ac:spMkLst>
            <pc:docMk/>
            <pc:sldMk cId="0" sldId="1272"/>
            <ac:spMk id="9" creationId="{00000000-0000-0000-0000-000000000000}"/>
          </ac:spMkLst>
        </pc:spChg>
        <pc:spChg chg="mod">
          <ac:chgData name="Min Li" userId="f58afda4836c69d1" providerId="LiveId" clId="{4B3DCD49-894D-5790-A6E6-75D689B2EFB7}" dt="2025-11-03T18:04:39.957" v="1390" actId="20577"/>
          <ac:spMkLst>
            <pc:docMk/>
            <pc:sldMk cId="0" sldId="1272"/>
            <ac:spMk id="10" creationId="{00000000-0000-0000-0000-000000000000}"/>
          </ac:spMkLst>
        </pc:spChg>
      </pc:sldChg>
      <pc:sldChg chg="modSp add mod">
        <pc:chgData name="Min Li" userId="f58afda4836c69d1" providerId="LiveId" clId="{4B3DCD49-894D-5790-A6E6-75D689B2EFB7}" dt="2025-10-12T18:28:32.996" v="176" actId="207"/>
        <pc:sldMkLst>
          <pc:docMk/>
          <pc:sldMk cId="0" sldId="1273"/>
        </pc:sldMkLst>
        <pc:spChg chg="mod">
          <ac:chgData name="Min Li" userId="f58afda4836c69d1" providerId="LiveId" clId="{4B3DCD49-894D-5790-A6E6-75D689B2EFB7}" dt="2025-10-12T18:28:32.996" v="176" actId="207"/>
          <ac:spMkLst>
            <pc:docMk/>
            <pc:sldMk cId="0" sldId="1273"/>
            <ac:spMk id="2" creationId="{00000000-0000-0000-0000-000000000000}"/>
          </ac:spMkLst>
        </pc:spChg>
      </pc:sldChg>
      <pc:sldChg chg="modSp add mod">
        <pc:chgData name="Min Li" userId="f58afda4836c69d1" providerId="LiveId" clId="{4B3DCD49-894D-5790-A6E6-75D689B2EFB7}" dt="2025-11-03T18:50:03.971" v="1481" actId="1076"/>
        <pc:sldMkLst>
          <pc:docMk/>
          <pc:sldMk cId="0" sldId="1274"/>
        </pc:sldMkLst>
        <pc:spChg chg="mod">
          <ac:chgData name="Min Li" userId="f58afda4836c69d1" providerId="LiveId" clId="{4B3DCD49-894D-5790-A6E6-75D689B2EFB7}" dt="2025-11-03T18:50:03.971" v="1481" actId="1076"/>
          <ac:spMkLst>
            <pc:docMk/>
            <pc:sldMk cId="0" sldId="1274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27T22:57:14.065" v="1251" actId="114"/>
          <ac:spMkLst>
            <pc:docMk/>
            <pc:sldMk cId="0" sldId="1274"/>
            <ac:spMk id="7" creationId="{00000000-0000-0000-0000-000000000000}"/>
          </ac:spMkLst>
        </pc:spChg>
        <pc:spChg chg="mod">
          <ac:chgData name="Min Li" userId="f58afda4836c69d1" providerId="LiveId" clId="{4B3DCD49-894D-5790-A6E6-75D689B2EFB7}" dt="2025-10-27T22:54:54.224" v="1236" actId="1076"/>
          <ac:spMkLst>
            <pc:docMk/>
            <pc:sldMk cId="0" sldId="1274"/>
            <ac:spMk id="12" creationId="{00000000-0000-0000-0000-000000000000}"/>
          </ac:spMkLst>
        </pc:spChg>
        <pc:spChg chg="mod">
          <ac:chgData name="Min Li" userId="f58afda4836c69d1" providerId="LiveId" clId="{4B3DCD49-894D-5790-A6E6-75D689B2EFB7}" dt="2025-10-27T22:55:25.151" v="1241" actId="14100"/>
          <ac:spMkLst>
            <pc:docMk/>
            <pc:sldMk cId="0" sldId="1274"/>
            <ac:spMk id="13" creationId="{00000000-0000-0000-0000-000000000000}"/>
          </ac:spMkLst>
        </pc:spChg>
        <pc:spChg chg="mod">
          <ac:chgData name="Min Li" userId="f58afda4836c69d1" providerId="LiveId" clId="{4B3DCD49-894D-5790-A6E6-75D689B2EFB7}" dt="2025-10-27T22:56:27.162" v="1248" actId="14100"/>
          <ac:spMkLst>
            <pc:docMk/>
            <pc:sldMk cId="0" sldId="1274"/>
            <ac:spMk id="18" creationId="{00000000-0000-0000-0000-000000000000}"/>
          </ac:spMkLst>
        </pc:spChg>
        <pc:spChg chg="mod">
          <ac:chgData name="Min Li" userId="f58afda4836c69d1" providerId="LiveId" clId="{4B3DCD49-894D-5790-A6E6-75D689B2EFB7}" dt="2025-10-27T22:55:58.102" v="1246" actId="1076"/>
          <ac:spMkLst>
            <pc:docMk/>
            <pc:sldMk cId="0" sldId="1274"/>
            <ac:spMk id="19" creationId="{00000000-0000-0000-0000-000000000000}"/>
          </ac:spMkLst>
        </pc:spChg>
        <pc:spChg chg="mod">
          <ac:chgData name="Min Li" userId="f58afda4836c69d1" providerId="LiveId" clId="{4B3DCD49-894D-5790-A6E6-75D689B2EFB7}" dt="2025-10-27T22:55:09.023" v="1239" actId="14100"/>
          <ac:spMkLst>
            <pc:docMk/>
            <pc:sldMk cId="0" sldId="1274"/>
            <ac:spMk id="20" creationId="{00000000-0000-0000-0000-000000000000}"/>
          </ac:spMkLst>
        </pc:spChg>
        <pc:grpChg chg="mod">
          <ac:chgData name="Min Li" userId="f58afda4836c69d1" providerId="LiveId" clId="{4B3DCD49-894D-5790-A6E6-75D689B2EFB7}" dt="2025-10-27T22:53:30.477" v="1228" actId="1076"/>
          <ac:grpSpMkLst>
            <pc:docMk/>
            <pc:sldMk cId="0" sldId="1274"/>
            <ac:grpSpMk id="8" creationId="{00000000-0000-0000-0000-000000000000}"/>
          </ac:grpSpMkLst>
        </pc:grpChg>
        <pc:grpChg chg="mod">
          <ac:chgData name="Min Li" userId="f58afda4836c69d1" providerId="LiveId" clId="{4B3DCD49-894D-5790-A6E6-75D689B2EFB7}" dt="2025-10-27T22:55:35.636" v="1242" actId="1076"/>
          <ac:grpSpMkLst>
            <pc:docMk/>
            <pc:sldMk cId="0" sldId="1274"/>
            <ac:grpSpMk id="15" creationId="{00000000-0000-0000-0000-000000000000}"/>
          </ac:grpSpMkLst>
        </pc:grpChg>
        <pc:picChg chg="mod">
          <ac:chgData name="Min Li" userId="f58afda4836c69d1" providerId="LiveId" clId="{4B3DCD49-894D-5790-A6E6-75D689B2EFB7}" dt="2025-10-27T22:54:12.093" v="1233" actId="1076"/>
          <ac:picMkLst>
            <pc:docMk/>
            <pc:sldMk cId="0" sldId="1274"/>
            <ac:picMk id="3" creationId="{00000000-0000-0000-0000-000000000000}"/>
          </ac:picMkLst>
        </pc:picChg>
        <pc:picChg chg="mod">
          <ac:chgData name="Min Li" userId="f58afda4836c69d1" providerId="LiveId" clId="{4B3DCD49-894D-5790-A6E6-75D689B2EFB7}" dt="2025-10-13T22:44:29.736" v="214" actId="1076"/>
          <ac:picMkLst>
            <pc:docMk/>
            <pc:sldMk cId="0" sldId="1274"/>
            <ac:picMk id="14" creationId="{00000000-0000-0000-0000-000000000000}"/>
          </ac:picMkLst>
        </pc:picChg>
      </pc:sldChg>
      <pc:sldChg chg="modSp add mod">
        <pc:chgData name="Min Li" userId="f58afda4836c69d1" providerId="LiveId" clId="{4B3DCD49-894D-5790-A6E6-75D689B2EFB7}" dt="2025-10-27T23:03:35.377" v="1302" actId="14100"/>
        <pc:sldMkLst>
          <pc:docMk/>
          <pc:sldMk cId="0" sldId="1275"/>
        </pc:sldMkLst>
        <pc:spChg chg="mod">
          <ac:chgData name="Min Li" userId="f58afda4836c69d1" providerId="LiveId" clId="{4B3DCD49-894D-5790-A6E6-75D689B2EFB7}" dt="2025-10-27T23:01:59.199" v="1287" actId="1076"/>
          <ac:spMkLst>
            <pc:docMk/>
            <pc:sldMk cId="0" sldId="1275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27T23:02:45.797" v="1295" actId="1076"/>
          <ac:spMkLst>
            <pc:docMk/>
            <pc:sldMk cId="0" sldId="1275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0-27T23:02:24.917" v="1291" actId="1076"/>
          <ac:spMkLst>
            <pc:docMk/>
            <pc:sldMk cId="0" sldId="1275"/>
            <ac:spMk id="4" creationId="{00000000-0000-0000-0000-000000000000}"/>
          </ac:spMkLst>
        </pc:spChg>
        <pc:picChg chg="mod">
          <ac:chgData name="Min Li" userId="f58afda4836c69d1" providerId="LiveId" clId="{4B3DCD49-894D-5790-A6E6-75D689B2EFB7}" dt="2025-10-27T23:02:36.032" v="1293" actId="1076"/>
          <ac:picMkLst>
            <pc:docMk/>
            <pc:sldMk cId="0" sldId="1275"/>
            <ac:picMk id="5" creationId="{00000000-0000-0000-0000-000000000000}"/>
          </ac:picMkLst>
        </pc:picChg>
        <pc:picChg chg="mod">
          <ac:chgData name="Min Li" userId="f58afda4836c69d1" providerId="LiveId" clId="{4B3DCD49-894D-5790-A6E6-75D689B2EFB7}" dt="2025-10-27T23:02:38.710" v="1294" actId="1076"/>
          <ac:picMkLst>
            <pc:docMk/>
            <pc:sldMk cId="0" sldId="1275"/>
            <ac:picMk id="6" creationId="{00000000-0000-0000-0000-000000000000}"/>
          </ac:picMkLst>
        </pc:picChg>
        <pc:picChg chg="mod">
          <ac:chgData name="Min Li" userId="f58afda4836c69d1" providerId="LiveId" clId="{4B3DCD49-894D-5790-A6E6-75D689B2EFB7}" dt="2025-10-27T23:03:27.428" v="1299" actId="1076"/>
          <ac:picMkLst>
            <pc:docMk/>
            <pc:sldMk cId="0" sldId="1275"/>
            <ac:picMk id="7" creationId="{00000000-0000-0000-0000-000000000000}"/>
          </ac:picMkLst>
        </pc:picChg>
        <pc:picChg chg="mod">
          <ac:chgData name="Min Li" userId="f58afda4836c69d1" providerId="LiveId" clId="{4B3DCD49-894D-5790-A6E6-75D689B2EFB7}" dt="2025-10-27T23:03:29.460" v="1300" actId="1076"/>
          <ac:picMkLst>
            <pc:docMk/>
            <pc:sldMk cId="0" sldId="1275"/>
            <ac:picMk id="8" creationId="{00000000-0000-0000-0000-000000000000}"/>
          </ac:picMkLst>
        </pc:picChg>
        <pc:picChg chg="mod">
          <ac:chgData name="Min Li" userId="f58afda4836c69d1" providerId="LiveId" clId="{4B3DCD49-894D-5790-A6E6-75D689B2EFB7}" dt="2025-10-27T23:03:35.377" v="1302" actId="14100"/>
          <ac:picMkLst>
            <pc:docMk/>
            <pc:sldMk cId="0" sldId="1275"/>
            <ac:picMk id="9" creationId="{00000000-0000-0000-0000-000000000000}"/>
          </ac:picMkLst>
        </pc:picChg>
      </pc:sldChg>
      <pc:sldChg chg="modSp add mod">
        <pc:chgData name="Min Li" userId="f58afda4836c69d1" providerId="LiveId" clId="{4B3DCD49-894D-5790-A6E6-75D689B2EFB7}" dt="2025-11-03T18:31:25.310" v="1441" actId="1076"/>
        <pc:sldMkLst>
          <pc:docMk/>
          <pc:sldMk cId="0" sldId="1276"/>
        </pc:sldMkLst>
        <pc:spChg chg="mod">
          <ac:chgData name="Min Li" userId="f58afda4836c69d1" providerId="LiveId" clId="{4B3DCD49-894D-5790-A6E6-75D689B2EFB7}" dt="2025-11-03T18:31:25.310" v="1441" actId="1076"/>
          <ac:spMkLst>
            <pc:docMk/>
            <pc:sldMk cId="0" sldId="1276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27T23:05:45.508" v="1316" actId="114"/>
          <ac:spMkLst>
            <pc:docMk/>
            <pc:sldMk cId="0" sldId="1276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0-27T23:04:50.788" v="1310" actId="14100"/>
          <ac:spMkLst>
            <pc:docMk/>
            <pc:sldMk cId="0" sldId="1276"/>
            <ac:spMk id="4" creationId="{00000000-0000-0000-0000-000000000000}"/>
          </ac:spMkLst>
        </pc:spChg>
        <pc:picChg chg="mod">
          <ac:chgData name="Min Li" userId="f58afda4836c69d1" providerId="LiveId" clId="{4B3DCD49-894D-5790-A6E6-75D689B2EFB7}" dt="2025-10-27T23:05:12.409" v="1314" actId="1076"/>
          <ac:picMkLst>
            <pc:docMk/>
            <pc:sldMk cId="0" sldId="1276"/>
            <ac:picMk id="5" creationId="{00000000-0000-0000-0000-000000000000}"/>
          </ac:picMkLst>
        </pc:picChg>
        <pc:picChg chg="mod">
          <ac:chgData name="Min Li" userId="f58afda4836c69d1" providerId="LiveId" clId="{4B3DCD49-894D-5790-A6E6-75D689B2EFB7}" dt="2025-10-27T23:05:04.062" v="1311" actId="1076"/>
          <ac:picMkLst>
            <pc:docMk/>
            <pc:sldMk cId="0" sldId="1276"/>
            <ac:picMk id="6" creationId="{00000000-0000-0000-0000-000000000000}"/>
          </ac:picMkLst>
        </pc:picChg>
      </pc:sldChg>
      <pc:sldChg chg="delSp modSp add mod">
        <pc:chgData name="Min Li" userId="f58afda4836c69d1" providerId="LiveId" clId="{4B3DCD49-894D-5790-A6E6-75D689B2EFB7}" dt="2025-10-27T23:07:08.026" v="1327" actId="14100"/>
        <pc:sldMkLst>
          <pc:docMk/>
          <pc:sldMk cId="0" sldId="1277"/>
        </pc:sldMkLst>
        <pc:spChg chg="mod">
          <ac:chgData name="Min Li" userId="f58afda4836c69d1" providerId="LiveId" clId="{4B3DCD49-894D-5790-A6E6-75D689B2EFB7}" dt="2025-10-12T18:31:12.759" v="206" actId="207"/>
          <ac:spMkLst>
            <pc:docMk/>
            <pc:sldMk cId="0" sldId="1277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27T23:06:29.865" v="1323"/>
          <ac:spMkLst>
            <pc:docMk/>
            <pc:sldMk cId="0" sldId="1277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0-27T23:07:08.026" v="1327" actId="14100"/>
          <ac:spMkLst>
            <pc:docMk/>
            <pc:sldMk cId="0" sldId="1277"/>
            <ac:spMk id="5" creationId="{00000000-0000-0000-0000-000000000000}"/>
          </ac:spMkLst>
        </pc:spChg>
      </pc:sldChg>
      <pc:sldChg chg="modSp add mod">
        <pc:chgData name="Min Li" userId="f58afda4836c69d1" providerId="LiveId" clId="{4B3DCD49-894D-5790-A6E6-75D689B2EFB7}" dt="2025-11-03T18:33:40.052" v="1442" actId="20577"/>
        <pc:sldMkLst>
          <pc:docMk/>
          <pc:sldMk cId="0" sldId="1278"/>
        </pc:sldMkLst>
        <pc:spChg chg="mod">
          <ac:chgData name="Min Li" userId="f58afda4836c69d1" providerId="LiveId" clId="{4B3DCD49-894D-5790-A6E6-75D689B2EFB7}" dt="2025-10-27T23:08:52.274" v="1340" actId="1076"/>
          <ac:spMkLst>
            <pc:docMk/>
            <pc:sldMk cId="0" sldId="1278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27T23:09:05.684" v="1342" actId="20577"/>
          <ac:spMkLst>
            <pc:docMk/>
            <pc:sldMk cId="0" sldId="1278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1-03T18:33:40.052" v="1442" actId="20577"/>
          <ac:spMkLst>
            <pc:docMk/>
            <pc:sldMk cId="0" sldId="1278"/>
            <ac:spMk id="4" creationId="{00000000-0000-0000-0000-000000000000}"/>
          </ac:spMkLst>
        </pc:spChg>
        <pc:grpChg chg="mod">
          <ac:chgData name="Min Li" userId="f58afda4836c69d1" providerId="LiveId" clId="{4B3DCD49-894D-5790-A6E6-75D689B2EFB7}" dt="2025-10-27T23:08:08.836" v="1333" actId="1076"/>
          <ac:grpSpMkLst>
            <pc:docMk/>
            <pc:sldMk cId="0" sldId="1278"/>
            <ac:grpSpMk id="6" creationId="{00000000-0000-0000-0000-000000000000}"/>
          </ac:grpSpMkLst>
        </pc:grpChg>
      </pc:sldChg>
      <pc:sldChg chg="addSp modSp add mod">
        <pc:chgData name="Min Li" userId="f58afda4836c69d1" providerId="LiveId" clId="{4B3DCD49-894D-5790-A6E6-75D689B2EFB7}" dt="2025-11-03T18:37:13.625" v="1446" actId="1076"/>
        <pc:sldMkLst>
          <pc:docMk/>
          <pc:sldMk cId="0" sldId="1279"/>
        </pc:sldMkLst>
        <pc:spChg chg="mod">
          <ac:chgData name="Min Li" userId="f58afda4836c69d1" providerId="LiveId" clId="{4B3DCD49-894D-5790-A6E6-75D689B2EFB7}" dt="2025-11-03T18:37:07.529" v="1445" actId="1076"/>
          <ac:spMkLst>
            <pc:docMk/>
            <pc:sldMk cId="0" sldId="1279"/>
            <ac:spMk id="2" creationId="{00000000-0000-0000-0000-000000000000}"/>
          </ac:spMkLst>
        </pc:spChg>
        <pc:spChg chg="mod">
          <ac:chgData name="Min Li" userId="f58afda4836c69d1" providerId="LiveId" clId="{4B3DCD49-894D-5790-A6E6-75D689B2EFB7}" dt="2025-10-27T23:12:48.178" v="1364" actId="1076"/>
          <ac:spMkLst>
            <pc:docMk/>
            <pc:sldMk cId="0" sldId="1279"/>
            <ac:spMk id="3" creationId="{00000000-0000-0000-0000-000000000000}"/>
          </ac:spMkLst>
        </pc:spChg>
        <pc:spChg chg="mod">
          <ac:chgData name="Min Li" userId="f58afda4836c69d1" providerId="LiveId" clId="{4B3DCD49-894D-5790-A6E6-75D689B2EFB7}" dt="2025-10-27T23:14:26.404" v="1373" actId="20577"/>
          <ac:spMkLst>
            <pc:docMk/>
            <pc:sldMk cId="0" sldId="1279"/>
            <ac:spMk id="4" creationId="{00000000-0000-0000-0000-000000000000}"/>
          </ac:spMkLst>
        </pc:spChg>
        <pc:spChg chg="mod">
          <ac:chgData name="Min Li" userId="f58afda4836c69d1" providerId="LiveId" clId="{4B3DCD49-894D-5790-A6E6-75D689B2EFB7}" dt="2025-10-27T23:13:16.214" v="1367" actId="14100"/>
          <ac:spMkLst>
            <pc:docMk/>
            <pc:sldMk cId="0" sldId="1279"/>
            <ac:spMk id="10" creationId="{00000000-0000-0000-0000-000000000000}"/>
          </ac:spMkLst>
        </pc:spChg>
        <pc:grpChg chg="mod">
          <ac:chgData name="Min Li" userId="f58afda4836c69d1" providerId="LiveId" clId="{4B3DCD49-894D-5790-A6E6-75D689B2EFB7}" dt="2025-10-27T23:13:10.228" v="1366" actId="1076"/>
          <ac:grpSpMkLst>
            <pc:docMk/>
            <pc:sldMk cId="0" sldId="1279"/>
            <ac:grpSpMk id="5" creationId="{00000000-0000-0000-0000-000000000000}"/>
          </ac:grpSpMkLst>
        </pc:grpChg>
        <pc:picChg chg="add mod">
          <ac:chgData name="Min Li" userId="f58afda4836c69d1" providerId="LiveId" clId="{4B3DCD49-894D-5790-A6E6-75D689B2EFB7}" dt="2025-11-03T18:37:13.625" v="1446" actId="1076"/>
          <ac:picMkLst>
            <pc:docMk/>
            <pc:sldMk cId="0" sldId="1279"/>
            <ac:picMk id="13" creationId="{BC5B10FE-750C-DD14-103C-BA3F796A55D8}"/>
          </ac:picMkLst>
        </pc:picChg>
      </pc:sldChg>
      <pc:sldChg chg="modSp mod">
        <pc:chgData name="Min Li" userId="f58afda4836c69d1" providerId="LiveId" clId="{4B3DCD49-894D-5790-A6E6-75D689B2EFB7}" dt="2025-11-03T17:55:33.180" v="1380" actId="122"/>
        <pc:sldMkLst>
          <pc:docMk/>
          <pc:sldMk cId="741157370" sldId="1291"/>
        </pc:sldMkLst>
        <pc:spChg chg="mod">
          <ac:chgData name="Min Li" userId="f58afda4836c69d1" providerId="LiveId" clId="{4B3DCD49-894D-5790-A6E6-75D689B2EFB7}" dt="2025-11-03T17:55:33.180" v="1380" actId="122"/>
          <ac:spMkLst>
            <pc:docMk/>
            <pc:sldMk cId="741157370" sldId="1291"/>
            <ac:spMk id="486" creationId="{67D7D4E9-3180-3E56-2597-ED13132F672D}"/>
          </ac:spMkLst>
        </pc:spChg>
      </pc:sldChg>
      <pc:sldChg chg="modSp add mod">
        <pc:chgData name="Min Li" userId="f58afda4836c69d1" providerId="LiveId" clId="{4B3DCD49-894D-5790-A6E6-75D689B2EFB7}" dt="2025-11-03T18:38:28.017" v="1472" actId="1076"/>
        <pc:sldMkLst>
          <pc:docMk/>
          <pc:sldMk cId="258280895" sldId="1292"/>
        </pc:sldMkLst>
        <pc:spChg chg="mod">
          <ac:chgData name="Min Li" userId="f58afda4836c69d1" providerId="LiveId" clId="{4B3DCD49-894D-5790-A6E6-75D689B2EFB7}" dt="2025-11-03T18:38:28.017" v="1472" actId="1076"/>
          <ac:spMkLst>
            <pc:docMk/>
            <pc:sldMk cId="258280895" sldId="1292"/>
            <ac:spMk id="486" creationId="{64684BD9-F261-77A0-741E-3F092FF20B2C}"/>
          </ac:spMkLst>
        </pc:spChg>
      </pc:sldChg>
      <pc:sldChg chg="del">
        <pc:chgData name="Min Li" userId="f58afda4836c69d1" providerId="LiveId" clId="{4B3DCD49-894D-5790-A6E6-75D689B2EFB7}" dt="2025-11-03T17:54:26.038" v="1374" actId="2696"/>
        <pc:sldMkLst>
          <pc:docMk/>
          <pc:sldMk cId="488995484" sldId="1292"/>
        </pc:sldMkLst>
      </pc:sldChg>
      <pc:sldChg chg="modSp add">
        <pc:chgData name="Min Li" userId="f58afda4836c69d1" providerId="LiveId" clId="{4B3DCD49-894D-5790-A6E6-75D689B2EFB7}" dt="2025-11-03T18:38:32.819" v="1473"/>
        <pc:sldMkLst>
          <pc:docMk/>
          <pc:sldMk cId="710619376" sldId="1293"/>
        </pc:sldMkLst>
        <pc:spChg chg="mod">
          <ac:chgData name="Min Li" userId="f58afda4836c69d1" providerId="LiveId" clId="{4B3DCD49-894D-5790-A6E6-75D689B2EFB7}" dt="2025-11-03T18:38:32.819" v="1473"/>
          <ac:spMkLst>
            <pc:docMk/>
            <pc:sldMk cId="710619376" sldId="1293"/>
            <ac:spMk id="486" creationId="{5C381918-D94B-9288-D798-82AF19B67C43}"/>
          </ac:spMkLst>
        </pc:spChg>
      </pc:sldChg>
      <pc:sldChg chg="del">
        <pc:chgData name="Min Li" userId="f58afda4836c69d1" providerId="LiveId" clId="{4B3DCD49-894D-5790-A6E6-75D689B2EFB7}" dt="2025-11-03T17:54:26.038" v="1374" actId="2696"/>
        <pc:sldMkLst>
          <pc:docMk/>
          <pc:sldMk cId="2938690766" sldId="1293"/>
        </pc:sldMkLst>
      </pc:sldChg>
      <pc:sldChg chg="del">
        <pc:chgData name="Min Li" userId="f58afda4836c69d1" providerId="LiveId" clId="{4B3DCD49-894D-5790-A6E6-75D689B2EFB7}" dt="2025-11-03T17:54:26.038" v="1374" actId="2696"/>
        <pc:sldMkLst>
          <pc:docMk/>
          <pc:sldMk cId="2111508594" sldId="1294"/>
        </pc:sldMkLst>
      </pc:sldChg>
      <pc:sldChg chg="modSp add">
        <pc:chgData name="Min Li" userId="f58afda4836c69d1" providerId="LiveId" clId="{4B3DCD49-894D-5790-A6E6-75D689B2EFB7}" dt="2025-11-03T18:38:36.744" v="1474"/>
        <pc:sldMkLst>
          <pc:docMk/>
          <pc:sldMk cId="3094883208" sldId="1294"/>
        </pc:sldMkLst>
        <pc:spChg chg="mod">
          <ac:chgData name="Min Li" userId="f58afda4836c69d1" providerId="LiveId" clId="{4B3DCD49-894D-5790-A6E6-75D689B2EFB7}" dt="2025-11-03T18:38:36.744" v="1474"/>
          <ac:spMkLst>
            <pc:docMk/>
            <pc:sldMk cId="3094883208" sldId="1294"/>
            <ac:spMk id="486" creationId="{73F5C4FF-58E5-5C19-322D-68632E24FEC4}"/>
          </ac:spMkLst>
        </pc:spChg>
      </pc:sldChg>
      <pc:sldChg chg="del">
        <pc:chgData name="Min Li" userId="f58afda4836c69d1" providerId="LiveId" clId="{4B3DCD49-894D-5790-A6E6-75D689B2EFB7}" dt="2025-11-03T17:54:26.038" v="1374" actId="2696"/>
        <pc:sldMkLst>
          <pc:docMk/>
          <pc:sldMk cId="725344403" sldId="1295"/>
        </pc:sldMkLst>
      </pc:sldChg>
      <pc:sldChg chg="modSp add">
        <pc:chgData name="Min Li" userId="f58afda4836c69d1" providerId="LiveId" clId="{4B3DCD49-894D-5790-A6E6-75D689B2EFB7}" dt="2025-11-03T18:38:41.353" v="1475"/>
        <pc:sldMkLst>
          <pc:docMk/>
          <pc:sldMk cId="913007663" sldId="1295"/>
        </pc:sldMkLst>
        <pc:spChg chg="mod">
          <ac:chgData name="Min Li" userId="f58afda4836c69d1" providerId="LiveId" clId="{4B3DCD49-894D-5790-A6E6-75D689B2EFB7}" dt="2025-11-03T18:38:41.353" v="1475"/>
          <ac:spMkLst>
            <pc:docMk/>
            <pc:sldMk cId="913007663" sldId="1295"/>
            <ac:spMk id="486" creationId="{3CCEF73C-1581-A2B8-FEB5-2AACD54E9C5C}"/>
          </ac:spMkLst>
        </pc:spChg>
      </pc:sldChg>
      <pc:sldChg chg="del">
        <pc:chgData name="Min Li" userId="f58afda4836c69d1" providerId="LiveId" clId="{4B3DCD49-894D-5790-A6E6-75D689B2EFB7}" dt="2025-11-03T17:54:26.038" v="1374" actId="2696"/>
        <pc:sldMkLst>
          <pc:docMk/>
          <pc:sldMk cId="137764017" sldId="1296"/>
        </pc:sldMkLst>
      </pc:sldChg>
      <pc:sldChg chg="modSp add">
        <pc:chgData name="Min Li" userId="f58afda4836c69d1" providerId="LiveId" clId="{4B3DCD49-894D-5790-A6E6-75D689B2EFB7}" dt="2025-11-03T18:38:44.685" v="1476"/>
        <pc:sldMkLst>
          <pc:docMk/>
          <pc:sldMk cId="3527120795" sldId="1296"/>
        </pc:sldMkLst>
        <pc:spChg chg="mod">
          <ac:chgData name="Min Li" userId="f58afda4836c69d1" providerId="LiveId" clId="{4B3DCD49-894D-5790-A6E6-75D689B2EFB7}" dt="2025-11-03T18:38:44.685" v="1476"/>
          <ac:spMkLst>
            <pc:docMk/>
            <pc:sldMk cId="3527120795" sldId="1296"/>
            <ac:spMk id="486" creationId="{858BEF65-12D5-AC6C-232E-C9510C891D07}"/>
          </ac:spMkLst>
        </pc:spChg>
      </pc:sldChg>
      <pc:sldChg chg="modSp add">
        <pc:chgData name="Min Li" userId="f58afda4836c69d1" providerId="LiveId" clId="{4B3DCD49-894D-5790-A6E6-75D689B2EFB7}" dt="2025-11-03T18:38:48.571" v="1477"/>
        <pc:sldMkLst>
          <pc:docMk/>
          <pc:sldMk cId="2186305864" sldId="1297"/>
        </pc:sldMkLst>
        <pc:spChg chg="mod">
          <ac:chgData name="Min Li" userId="f58afda4836c69d1" providerId="LiveId" clId="{4B3DCD49-894D-5790-A6E6-75D689B2EFB7}" dt="2025-11-03T18:38:48.571" v="1477"/>
          <ac:spMkLst>
            <pc:docMk/>
            <pc:sldMk cId="2186305864" sldId="1297"/>
            <ac:spMk id="486" creationId="{5B3F761F-6BF7-3C86-4E1F-6D44D541C3E0}"/>
          </ac:spMkLst>
        </pc:spChg>
      </pc:sldChg>
      <pc:sldChg chg="del">
        <pc:chgData name="Min Li" userId="f58afda4836c69d1" providerId="LiveId" clId="{4B3DCD49-894D-5790-A6E6-75D689B2EFB7}" dt="2025-11-03T17:54:26.038" v="1374" actId="2696"/>
        <pc:sldMkLst>
          <pc:docMk/>
          <pc:sldMk cId="4121484632" sldId="1297"/>
        </pc:sldMkLst>
      </pc:sldChg>
      <pc:sldChg chg="del">
        <pc:chgData name="Min Li" userId="f58afda4836c69d1" providerId="LiveId" clId="{4B3DCD49-894D-5790-A6E6-75D689B2EFB7}" dt="2025-11-03T17:54:26.038" v="1374" actId="2696"/>
        <pc:sldMkLst>
          <pc:docMk/>
          <pc:sldMk cId="400591889" sldId="1298"/>
        </pc:sldMkLst>
      </pc:sldChg>
      <pc:sldChg chg="modSp add">
        <pc:chgData name="Min Li" userId="f58afda4836c69d1" providerId="LiveId" clId="{4B3DCD49-894D-5790-A6E6-75D689B2EFB7}" dt="2025-11-03T18:38:53.434" v="1478"/>
        <pc:sldMkLst>
          <pc:docMk/>
          <pc:sldMk cId="1252821117" sldId="1298"/>
        </pc:sldMkLst>
        <pc:spChg chg="mod">
          <ac:chgData name="Min Li" userId="f58afda4836c69d1" providerId="LiveId" clId="{4B3DCD49-894D-5790-A6E6-75D689B2EFB7}" dt="2025-11-03T18:38:53.434" v="1478"/>
          <ac:spMkLst>
            <pc:docMk/>
            <pc:sldMk cId="1252821117" sldId="1298"/>
            <ac:spMk id="486" creationId="{7B46FA88-4ACE-C4AB-91EA-D68E4DB60C3E}"/>
          </ac:spMkLst>
        </pc:spChg>
      </pc:sldChg>
      <pc:sldChg chg="add">
        <pc:chgData name="Min Li" userId="f58afda4836c69d1" providerId="LiveId" clId="{4B3DCD49-894D-5790-A6E6-75D689B2EFB7}" dt="2025-10-27T21:19:46.414" v="1072"/>
        <pc:sldMkLst>
          <pc:docMk/>
          <pc:sldMk cId="612124104" sldId="1299"/>
        </pc:sldMkLst>
      </pc:sldChg>
      <pc:sldChg chg="add">
        <pc:chgData name="Min Li" userId="f58afda4836c69d1" providerId="LiveId" clId="{4B3DCD49-894D-5790-A6E6-75D689B2EFB7}" dt="2025-10-27T21:19:46.414" v="1072"/>
        <pc:sldMkLst>
          <pc:docMk/>
          <pc:sldMk cId="2500484456" sldId="1300"/>
        </pc:sldMkLst>
      </pc:sldChg>
      <pc:sldChg chg="add">
        <pc:chgData name="Min Li" userId="f58afda4836c69d1" providerId="LiveId" clId="{4B3DCD49-894D-5790-A6E6-75D689B2EFB7}" dt="2025-10-27T21:19:46.414" v="1072"/>
        <pc:sldMkLst>
          <pc:docMk/>
          <pc:sldMk cId="2986806372" sldId="1301"/>
        </pc:sldMkLst>
      </pc:sldChg>
      <pc:sldChg chg="modSp add mod">
        <pc:chgData name="Min Li" userId="f58afda4836c69d1" providerId="LiveId" clId="{4B3DCD49-894D-5790-A6E6-75D689B2EFB7}" dt="2025-10-20T19:02:35.825" v="392"/>
        <pc:sldMkLst>
          <pc:docMk/>
          <pc:sldMk cId="4220542675" sldId="1302"/>
        </pc:sldMkLst>
        <pc:spChg chg="mod">
          <ac:chgData name="Min Li" userId="f58afda4836c69d1" providerId="LiveId" clId="{4B3DCD49-894D-5790-A6E6-75D689B2EFB7}" dt="2025-10-20T18:58:29.213" v="357" actId="207"/>
          <ac:spMkLst>
            <pc:docMk/>
            <pc:sldMk cId="4220542675" sldId="1302"/>
            <ac:spMk id="347" creationId="{CDB05338-1A31-6BD8-5DD0-B4415F8F9D22}"/>
          </ac:spMkLst>
        </pc:spChg>
        <pc:spChg chg="mod">
          <ac:chgData name="Min Li" userId="f58afda4836c69d1" providerId="LiveId" clId="{4B3DCD49-894D-5790-A6E6-75D689B2EFB7}" dt="2025-10-20T19:02:35.825" v="392"/>
          <ac:spMkLst>
            <pc:docMk/>
            <pc:sldMk cId="4220542675" sldId="1302"/>
            <ac:spMk id="348" creationId="{E1ACF826-B48E-851F-662C-0BCF43A894D9}"/>
          </ac:spMkLst>
        </pc:spChg>
      </pc:sldChg>
      <pc:sldChg chg="addSp modSp add mod">
        <pc:chgData name="Min Li" userId="f58afda4836c69d1" providerId="LiveId" clId="{4B3DCD49-894D-5790-A6E6-75D689B2EFB7}" dt="2025-10-20T19:23:53.153" v="893" actId="20577"/>
        <pc:sldMkLst>
          <pc:docMk/>
          <pc:sldMk cId="2474393355" sldId="1303"/>
        </pc:sldMkLst>
        <pc:spChg chg="mod">
          <ac:chgData name="Min Li" userId="f58afda4836c69d1" providerId="LiveId" clId="{4B3DCD49-894D-5790-A6E6-75D689B2EFB7}" dt="2025-10-20T19:23:53.153" v="893" actId="20577"/>
          <ac:spMkLst>
            <pc:docMk/>
            <pc:sldMk cId="2474393355" sldId="1303"/>
            <ac:spMk id="347" creationId="{608AA76F-D184-CE77-7D6C-4A2C6B7EE63E}"/>
          </ac:spMkLst>
        </pc:spChg>
        <pc:spChg chg="mod">
          <ac:chgData name="Min Li" userId="f58afda4836c69d1" providerId="LiveId" clId="{4B3DCD49-894D-5790-A6E6-75D689B2EFB7}" dt="2025-10-20T19:23:16.525" v="879" actId="1076"/>
          <ac:spMkLst>
            <pc:docMk/>
            <pc:sldMk cId="2474393355" sldId="1303"/>
            <ac:spMk id="348" creationId="{3E894CBD-A663-6CD9-91AE-F82B275AE3AA}"/>
          </ac:spMkLst>
        </pc:spChg>
      </pc:sldChg>
      <pc:sldChg chg="modSp add mod">
        <pc:chgData name="Min Li" userId="f58afda4836c69d1" providerId="LiveId" clId="{4B3DCD49-894D-5790-A6E6-75D689B2EFB7}" dt="2025-10-20T19:01:30.824" v="384" actId="5793"/>
        <pc:sldMkLst>
          <pc:docMk/>
          <pc:sldMk cId="3528713334" sldId="1304"/>
        </pc:sldMkLst>
        <pc:spChg chg="mod">
          <ac:chgData name="Min Li" userId="f58afda4836c69d1" providerId="LiveId" clId="{4B3DCD49-894D-5790-A6E6-75D689B2EFB7}" dt="2025-10-20T19:01:30.824" v="384" actId="5793"/>
          <ac:spMkLst>
            <pc:docMk/>
            <pc:sldMk cId="3528713334" sldId="1304"/>
            <ac:spMk id="348" creationId="{0C52D168-E3DA-12CA-9DB6-A765FEBB9A26}"/>
          </ac:spMkLst>
        </pc:spChg>
      </pc:sldChg>
      <pc:sldChg chg="modSp add mod">
        <pc:chgData name="Min Li" userId="f58afda4836c69d1" providerId="LiveId" clId="{4B3DCD49-894D-5790-A6E6-75D689B2EFB7}" dt="2025-10-27T20:52:36.050" v="1068" actId="20577"/>
        <pc:sldMkLst>
          <pc:docMk/>
          <pc:sldMk cId="2087653684" sldId="1305"/>
        </pc:sldMkLst>
        <pc:spChg chg="mod">
          <ac:chgData name="Min Li" userId="f58afda4836c69d1" providerId="LiveId" clId="{4B3DCD49-894D-5790-A6E6-75D689B2EFB7}" dt="2025-10-27T20:52:17.457" v="1059" actId="1076"/>
          <ac:spMkLst>
            <pc:docMk/>
            <pc:sldMk cId="2087653684" sldId="1305"/>
            <ac:spMk id="493" creationId="{44D30FBB-7734-36BC-516A-83186CB3471E}"/>
          </ac:spMkLst>
        </pc:spChg>
        <pc:spChg chg="mod">
          <ac:chgData name="Min Li" userId="f58afda4836c69d1" providerId="LiveId" clId="{4B3DCD49-894D-5790-A6E6-75D689B2EFB7}" dt="2025-10-27T20:52:36.050" v="1068" actId="20577"/>
          <ac:spMkLst>
            <pc:docMk/>
            <pc:sldMk cId="2087653684" sldId="1305"/>
            <ac:spMk id="494" creationId="{A1FC33F9-E8C5-1E54-5A9A-84F34647BD0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70c364f2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" name="Google Shape;103;g70c364f2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70c364f23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0" name="Google Shape;17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" name="Google Shape;49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116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" name="Google Shape;14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6" name="Google Shape;14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5548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7418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1" name="Google Shape;19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8414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8" name="Google Shape;19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722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5" name="Google Shape;20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1" name="Google Shape;211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701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0" name="Google Shape;22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4" name="Google Shape;184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038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9" name="Google Shape;22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0c364f23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6" name="Google Shape;236;g70c364f232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70c364f232_1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3" name="Google Shape;24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0" name="Google Shape;25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8" name="Google Shape;25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1" name="Google Shape;27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1" name="Google Shape;28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8990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7" name="Google Shape;17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5670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96" name="Google Shape;29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31" name="Google Shape;33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2911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47986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0c364f23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70c364f23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70c364f232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0c364f232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1" name="Google Shape;351;g70c364f232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70c364f232_1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0c364f232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58" name="Google Shape;358;g70c364f232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70c364f232_1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0c364f232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65" name="Google Shape;365;g70c364f232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g70c364f232_1_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0c364f232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2" name="Google Shape;372;g70c364f232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70c364f232_1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0c364f232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9" name="Google Shape;379;g70c364f232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70c364f232_1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0c364f232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86" name="Google Shape;386;g70c364f232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70c364f232_1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0c364f232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70c364f232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70c364f232_1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6728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>
          <a:extLst>
            <a:ext uri="{FF2B5EF4-FFF2-40B4-BE49-F238E27FC236}">
              <a16:creationId xmlns:a16="http://schemas.microsoft.com/office/drawing/2014/main" id="{0279294A-C8E3-2CC8-2561-64A5BC58D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0c364f232_1_35:notes">
            <a:extLst>
              <a:ext uri="{FF2B5EF4-FFF2-40B4-BE49-F238E27FC236}">
                <a16:creationId xmlns:a16="http://schemas.microsoft.com/office/drawing/2014/main" id="{AB43FF46-09F2-7289-E74C-D0F38B026E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70c364f232_1_35:notes">
            <a:extLst>
              <a:ext uri="{FF2B5EF4-FFF2-40B4-BE49-F238E27FC236}">
                <a16:creationId xmlns:a16="http://schemas.microsoft.com/office/drawing/2014/main" id="{9C8DE965-7066-5305-681E-A5985C0D0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70c364f232_1_35:notes">
            <a:extLst>
              <a:ext uri="{FF2B5EF4-FFF2-40B4-BE49-F238E27FC236}">
                <a16:creationId xmlns:a16="http://schemas.microsoft.com/office/drawing/2014/main" id="{7CAF9E73-1E46-35A4-F41E-8A2B32D1A6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883406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>
          <a:extLst>
            <a:ext uri="{FF2B5EF4-FFF2-40B4-BE49-F238E27FC236}">
              <a16:creationId xmlns:a16="http://schemas.microsoft.com/office/drawing/2014/main" id="{AC95311B-676B-04F1-D447-12021756BF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0c364f232_1_35:notes">
            <a:extLst>
              <a:ext uri="{FF2B5EF4-FFF2-40B4-BE49-F238E27FC236}">
                <a16:creationId xmlns:a16="http://schemas.microsoft.com/office/drawing/2014/main" id="{3B41C425-30B6-AC20-C3E4-00760E355A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70c364f232_1_35:notes">
            <a:extLst>
              <a:ext uri="{FF2B5EF4-FFF2-40B4-BE49-F238E27FC236}">
                <a16:creationId xmlns:a16="http://schemas.microsoft.com/office/drawing/2014/main" id="{F4BE3E34-0647-9319-60CE-9794E05A98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70c364f232_1_35:notes">
            <a:extLst>
              <a:ext uri="{FF2B5EF4-FFF2-40B4-BE49-F238E27FC236}">
                <a16:creationId xmlns:a16="http://schemas.microsoft.com/office/drawing/2014/main" id="{BAB79F06-2E75-8014-9B54-BFE8E2A7FF9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6712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>
          <a:extLst>
            <a:ext uri="{FF2B5EF4-FFF2-40B4-BE49-F238E27FC236}">
              <a16:creationId xmlns:a16="http://schemas.microsoft.com/office/drawing/2014/main" id="{B0ABF29F-7D8E-E426-7F55-1CFF6AFF4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0c364f232_1_35:notes">
            <a:extLst>
              <a:ext uri="{FF2B5EF4-FFF2-40B4-BE49-F238E27FC236}">
                <a16:creationId xmlns:a16="http://schemas.microsoft.com/office/drawing/2014/main" id="{59D2F1BB-967E-81D1-3600-7FE159C792E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44" name="Google Shape;344;g70c364f232_1_35:notes">
            <a:extLst>
              <a:ext uri="{FF2B5EF4-FFF2-40B4-BE49-F238E27FC236}">
                <a16:creationId xmlns:a16="http://schemas.microsoft.com/office/drawing/2014/main" id="{A8E1384E-34F2-CD37-5273-CC3F5478D2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70c364f232_1_35:notes">
            <a:extLst>
              <a:ext uri="{FF2B5EF4-FFF2-40B4-BE49-F238E27FC236}">
                <a16:creationId xmlns:a16="http://schemas.microsoft.com/office/drawing/2014/main" id="{BF13DADD-32E6-6558-C456-1F6A27C40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57180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3" name="Google Shape;393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" name="Google Shape;39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0c364f232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6" name="Google Shape;406;g70c364f232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70c364f232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524288"/>
            <a:headEnd type="none" w="sm" len="sm"/>
            <a:tailEnd type="none" w="sm" len="sm"/>
          </a:ln>
        </p:spPr>
      </p:sp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 txBox="1"/>
          <p:nvPr/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67639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0c364f232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0" name="Google Shape;420;g70c364f232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70c364f232_1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0c364f232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0" name="Google Shape;420;g70c364f232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70c364f232_1_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481431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0c364f232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27" name="Google Shape;427;g70c364f232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70c364f232_1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70c364f232_1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34" name="Google Shape;434;g70c364f232_1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70c364f232_1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0c364f232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1" name="Google Shape;441;g70c364f232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70c364f232_1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0c364f232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8" name="Google Shape;448;g70c364f232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70c364f232_1_1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0c364f232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55" name="Google Shape;455;g70c364f232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70c364f232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>
          <a:extLst>
            <a:ext uri="{FF2B5EF4-FFF2-40B4-BE49-F238E27FC236}">
              <a16:creationId xmlns:a16="http://schemas.microsoft.com/office/drawing/2014/main" id="{DDD0E81E-3FA2-F177-0686-5D13B559B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2:notes">
            <a:extLst>
              <a:ext uri="{FF2B5EF4-FFF2-40B4-BE49-F238E27FC236}">
                <a16:creationId xmlns:a16="http://schemas.microsoft.com/office/drawing/2014/main" id="{07AD246B-EEED-7C26-29E2-46A50F6962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90" name="Google Shape;490;p42:notes">
            <a:extLst>
              <a:ext uri="{FF2B5EF4-FFF2-40B4-BE49-F238E27FC236}">
                <a16:creationId xmlns:a16="http://schemas.microsoft.com/office/drawing/2014/main" id="{EE07274C-9E21-F133-0771-BA3E4AA8A3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42:notes">
            <a:extLst>
              <a:ext uri="{FF2B5EF4-FFF2-40B4-BE49-F238E27FC236}">
                <a16:creationId xmlns:a16="http://schemas.microsoft.com/office/drawing/2014/main" id="{DEA781C8-2EC3-6D1B-3FBF-C36E2B9AF1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590900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0c364f232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" name="Google Shape;462;g70c364f232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70c364f232_1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279415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0c364f232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g70c364f232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0c364f232_1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06534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2601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0c364f232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" name="Google Shape;462;g70c364f232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70c364f232_1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2491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70c364f232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2" name="Google Shape;462;g70c364f232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g70c364f232_1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7629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B1CF4B6C-37E3-4162-D1F7-04217BFC0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0c364f232_1_150:notes">
            <a:extLst>
              <a:ext uri="{FF2B5EF4-FFF2-40B4-BE49-F238E27FC236}">
                <a16:creationId xmlns:a16="http://schemas.microsoft.com/office/drawing/2014/main" id="{E5D9EA83-5AA7-92ED-32BE-051EEE368C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g70c364f232_1_150:notes">
            <a:extLst>
              <a:ext uri="{FF2B5EF4-FFF2-40B4-BE49-F238E27FC236}">
                <a16:creationId xmlns:a16="http://schemas.microsoft.com/office/drawing/2014/main" id="{3026A251-2E98-DCDD-29E0-5B172E7625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0c364f232_1_150:notes">
            <a:extLst>
              <a:ext uri="{FF2B5EF4-FFF2-40B4-BE49-F238E27FC236}">
                <a16:creationId xmlns:a16="http://schemas.microsoft.com/office/drawing/2014/main" id="{E9345873-9EFA-00ED-E15A-4687325E83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10594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987834A0-0149-4F98-FC5B-1CE3986D7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0c364f232_1_150:notes">
            <a:extLst>
              <a:ext uri="{FF2B5EF4-FFF2-40B4-BE49-F238E27FC236}">
                <a16:creationId xmlns:a16="http://schemas.microsoft.com/office/drawing/2014/main" id="{FB905B0A-5258-85A5-4F04-D8AE88EABD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g70c364f232_1_150:notes">
            <a:extLst>
              <a:ext uri="{FF2B5EF4-FFF2-40B4-BE49-F238E27FC236}">
                <a16:creationId xmlns:a16="http://schemas.microsoft.com/office/drawing/2014/main" id="{DDE36E3E-3C96-58BD-01C6-8A33CC1A15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0c364f232_1_150:notes">
            <a:extLst>
              <a:ext uri="{FF2B5EF4-FFF2-40B4-BE49-F238E27FC236}">
                <a16:creationId xmlns:a16="http://schemas.microsoft.com/office/drawing/2014/main" id="{2823F9FA-6033-4083-A78A-8691E19F87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8771391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1CF8B15C-A151-1CB9-B5F9-EE41E5D47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0c364f232_1_150:notes">
            <a:extLst>
              <a:ext uri="{FF2B5EF4-FFF2-40B4-BE49-F238E27FC236}">
                <a16:creationId xmlns:a16="http://schemas.microsoft.com/office/drawing/2014/main" id="{88C5741B-7DDF-0659-429A-C325921A8A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g70c364f232_1_150:notes">
            <a:extLst>
              <a:ext uri="{FF2B5EF4-FFF2-40B4-BE49-F238E27FC236}">
                <a16:creationId xmlns:a16="http://schemas.microsoft.com/office/drawing/2014/main" id="{DE8EEF62-4C04-2EBE-E8DD-E9D4F2296C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0c364f232_1_150:notes">
            <a:extLst>
              <a:ext uri="{FF2B5EF4-FFF2-40B4-BE49-F238E27FC236}">
                <a16:creationId xmlns:a16="http://schemas.microsoft.com/office/drawing/2014/main" id="{251559EE-0CEF-6115-A25B-85F6766BAFF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388343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A2886D35-D9CE-AC60-2BB6-BDA79EE8E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647FBF40-0425-CC76-CF9F-32EB04B571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3B933D8E-E5DA-AE48-15DD-ED5234099F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340DA3A5-309B-265B-F129-0BE20CE004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34455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49B37702-8B75-E9F5-FDCE-14F1309DD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9EA2021A-DAE2-5D19-777A-25F5D1F07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42C97325-3942-4FD7-F1B3-B082C1789A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0C7693B2-D413-7882-5BBD-787BFE2CF3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05817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F6255466-D7FF-A183-2055-96E42C2CC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3C5DC0F4-C2FF-AC47-9D58-29EC8061EB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DC66FDF2-26C2-C5ED-F524-1C4C68FD98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E73B525C-7328-88FD-F1F5-8968BDF813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6460046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F3AC5B8A-CBAD-C791-B97C-5EE768E4C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381EF784-F646-2C67-C472-34F764309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6B8CCB32-6199-CC72-9A72-8BF2E5554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400D772C-FBD3-EA1D-7D66-3C24FC72E7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063595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932343FD-14C4-F740-6D79-8C6E21F84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237AE36A-940F-7C79-F122-5E7615DB0B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6C58C6A6-2499-4E87-54CA-95D0F65DBF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98A17C4A-35D5-648F-8884-6F16C3DE15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455727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c364f23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2" name="Google Shape;132;g70c364f23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70c364f232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81690DF2-7196-7153-F829-60945009B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0E989233-C1DF-1414-2DD9-C266686420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9E91E6FC-9B70-39E8-9AE7-8DDBCE1700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10906369-6CD9-9B15-6A7C-7FAED04691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948364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E1F6D338-61AE-4DBA-2841-37DF450CE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79DE9E94-CB42-84CD-B262-48D008B250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87DCF5B3-0CEC-9482-2198-5089D8DF4B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9333FF4C-4B3F-AF3C-90DD-C39AFBFB38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74056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2BD16E89-9F53-DF3C-9FDB-769BFFDBE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F4F09DB8-9D09-04F4-4866-4FA967A0BA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B20A69F1-EE51-443D-7237-4F58EC61EE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7C0E88D5-165C-595D-5474-A938ADAE8A1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310286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6F62E05E-2912-4948-F281-8777C2521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F08AD25C-8A0F-07AB-E8FE-6C3E56B62D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BCC3955B-B9D5-F1FA-E0BA-4356B75881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41081277-7CAC-0464-4AC7-50F073C4BAD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3978288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FC003974-FAD2-B60A-03B5-8A29DD9F2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FEE7CE64-2360-7DAF-B77C-517690FEE8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D72E8BD3-3523-E1CE-4863-F52050A53D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687FE072-9551-8227-E723-7A9C06AE22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67328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196C2803-67A0-4388-FD99-DE5A20AD77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501E498B-BDDA-7880-3958-E6B5AE1AAA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D6191269-DF31-0C2C-8486-4871068A6F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E5AB1955-BEDC-434A-C161-277B99B4AB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75338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5F35719C-625F-67C3-15EC-8A51B7952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7B041EB9-D294-0A37-C51F-F6241F0097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A35C75B5-9D94-5E51-D9F5-65B4219B9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70533C32-6617-BC47-C13F-86CB2330216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087494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7CEA9D80-3442-6F2E-7B8E-3959122CF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0c364f232_1_150:notes">
            <a:extLst>
              <a:ext uri="{FF2B5EF4-FFF2-40B4-BE49-F238E27FC236}">
                <a16:creationId xmlns:a16="http://schemas.microsoft.com/office/drawing/2014/main" id="{048958CD-9A99-97F5-25FA-C0A4757CFC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g70c364f232_1_150:notes">
            <a:extLst>
              <a:ext uri="{FF2B5EF4-FFF2-40B4-BE49-F238E27FC236}">
                <a16:creationId xmlns:a16="http://schemas.microsoft.com/office/drawing/2014/main" id="{2913E887-C8BD-BB01-8A26-CB5B5D88B2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0c364f232_1_150:notes">
            <a:extLst>
              <a:ext uri="{FF2B5EF4-FFF2-40B4-BE49-F238E27FC236}">
                <a16:creationId xmlns:a16="http://schemas.microsoft.com/office/drawing/2014/main" id="{3B81593E-29A9-B400-1355-AB3DB7700F9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334874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85EB2EC5-A21C-D300-F5DD-CB2D4FDA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0c364f232_1_150:notes">
            <a:extLst>
              <a:ext uri="{FF2B5EF4-FFF2-40B4-BE49-F238E27FC236}">
                <a16:creationId xmlns:a16="http://schemas.microsoft.com/office/drawing/2014/main" id="{DD1FC091-795A-5E09-BFF4-D6E7ADF74C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g70c364f232_1_150:notes">
            <a:extLst>
              <a:ext uri="{FF2B5EF4-FFF2-40B4-BE49-F238E27FC236}">
                <a16:creationId xmlns:a16="http://schemas.microsoft.com/office/drawing/2014/main" id="{315B9D3B-0091-C3EA-DA26-0817E9B36D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0c364f232_1_150:notes">
            <a:extLst>
              <a:ext uri="{FF2B5EF4-FFF2-40B4-BE49-F238E27FC236}">
                <a16:creationId xmlns:a16="http://schemas.microsoft.com/office/drawing/2014/main" id="{CC19B09D-3382-6A8B-FAF4-2688B835371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7881567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>
          <a:extLst>
            <a:ext uri="{FF2B5EF4-FFF2-40B4-BE49-F238E27FC236}">
              <a16:creationId xmlns:a16="http://schemas.microsoft.com/office/drawing/2014/main" id="{4F753679-C0F6-C71E-FC2B-6614058AC0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0c364f232_1_150:notes">
            <a:extLst>
              <a:ext uri="{FF2B5EF4-FFF2-40B4-BE49-F238E27FC236}">
                <a16:creationId xmlns:a16="http://schemas.microsoft.com/office/drawing/2014/main" id="{BE8D9C22-F768-C1BD-B385-78106FD734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69" name="Google Shape;469;g70c364f232_1_150:notes">
            <a:extLst>
              <a:ext uri="{FF2B5EF4-FFF2-40B4-BE49-F238E27FC236}">
                <a16:creationId xmlns:a16="http://schemas.microsoft.com/office/drawing/2014/main" id="{5312694C-CA9D-6824-029D-D697995A33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g70c364f232_1_150:notes">
            <a:extLst>
              <a:ext uri="{FF2B5EF4-FFF2-40B4-BE49-F238E27FC236}">
                <a16:creationId xmlns:a16="http://schemas.microsoft.com/office/drawing/2014/main" id="{1014FF27-06C2-B8F9-4F40-514DC29099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17658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9" name="Google Shape;13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46B80672-6888-C3FA-9F7E-C350B7720E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F0F29748-CAE6-DCC1-24DF-F50763521B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3D8414C5-F5B3-CBB8-FB36-548462BC2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1AF37CE4-857A-42B4-E9DF-1CC1D66E746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438463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4F0D3F2E-9338-C85E-3902-C9732E71B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EBFFF71A-689A-0FB5-C8FE-97B057FD4E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0F8D447D-056E-313C-A4C8-93BF7ECF1F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933208B3-C3FD-3EDB-1611-EEB933E96A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74925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6A7E992B-CD7E-92B3-30B0-FD03780DE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E0AAC0D5-DC8A-877C-AA00-B33B958FC6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20B2B801-3607-3909-E260-9E10F6EF86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D4E49627-F834-A7A6-F2F3-C1C39DB3CEA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318133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D080CC26-114C-41FF-FB98-6C9964D9E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D7C3AC87-BDEC-CE23-4236-5E16E44D57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CE1B780B-D4F5-4F06-213B-A4111C7F5E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F9EE3AB7-CD1C-D330-B2DA-9E7C3FA5435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910457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6250DFA8-1585-D9C5-B927-B7F403099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8F7D0096-BCE9-F781-0B40-13CF07D6F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342F814E-DB8C-112F-6FA7-07794AB27C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0FD52935-264C-D441-1A43-3598BD8ACD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171280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E6E82817-098F-4804-8B2F-D72A44DA8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F5E5DADD-9A4B-A6DD-66B3-509C2E754B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BCF6A4CD-7582-5055-67A0-8F6607AD5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5C24D699-5882-2350-01E1-56603476CB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691429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8D678444-10F0-AFA9-6E85-3BDF36B30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5CDE8F58-DF54-C946-D160-578295B0D0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5108E30B-BE9E-8EEF-998E-D0EF5FDB68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010C993F-0860-2BBE-31DE-D87267B8E1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92686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>
          <a:extLst>
            <a:ext uri="{FF2B5EF4-FFF2-40B4-BE49-F238E27FC236}">
              <a16:creationId xmlns:a16="http://schemas.microsoft.com/office/drawing/2014/main" id="{66E50D3B-4B53-D922-B956-E9880262A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>
            <a:extLst>
              <a:ext uri="{FF2B5EF4-FFF2-40B4-BE49-F238E27FC236}">
                <a16:creationId xmlns:a16="http://schemas.microsoft.com/office/drawing/2014/main" id="{1C63B6D6-6BDB-844B-7A27-87F29CBE36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>
            <a:extLst>
              <a:ext uri="{FF2B5EF4-FFF2-40B4-BE49-F238E27FC236}">
                <a16:creationId xmlns:a16="http://schemas.microsoft.com/office/drawing/2014/main" id="{207B9304-377F-0F66-47BB-50095D9E9D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>
            <a:extLst>
              <a:ext uri="{FF2B5EF4-FFF2-40B4-BE49-F238E27FC236}">
                <a16:creationId xmlns:a16="http://schemas.microsoft.com/office/drawing/2014/main" id="{105FE31B-8368-CAE4-03CA-36544FA804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26336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114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83" name="Google Shape;483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3161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933950" y="1447800"/>
            <a:ext cx="374904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6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75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5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 rot="10800000" flipH="1">
            <a:off x="69850" y="2376488"/>
            <a:ext cx="901382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400"/>
              <a:buFont typeface="Libre Franklin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 rot="10800000" flipH="1">
            <a:off x="68263" y="4683125"/>
            <a:ext cx="900747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360"/>
              <a:buFont typeface="Libre Franklin"/>
              <a:buNone/>
              <a:defRPr sz="1600"/>
            </a:lvl1pPr>
            <a:lvl2pPr marL="914400" lvl="1" indent="-293369" algn="l">
              <a:spcBef>
                <a:spcPts val="375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5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5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title"/>
          </p:nvPr>
        </p:nvSpPr>
        <p:spPr>
          <a:xfrm rot="5400000">
            <a:off x="4709477" y="2194564"/>
            <a:ext cx="5851525" cy="2011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 rot="5400000">
            <a:off x="769937" y="419103"/>
            <a:ext cx="5851525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2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FA3"/>
              </a:buClr>
              <a:buSzPct val="100000"/>
              <a:defRPr/>
            </a:lvl1pPr>
            <a:lvl2pPr>
              <a:buClr>
                <a:srgbClr val="007FA3"/>
              </a:buClr>
              <a:defRPr/>
            </a:lvl2pPr>
            <a:lvl3pPr>
              <a:buClr>
                <a:srgbClr val="007FA3"/>
              </a:buClr>
              <a:defRPr/>
            </a:lvl3pPr>
            <a:lvl4pPr>
              <a:buClr>
                <a:srgbClr val="007FA3"/>
              </a:buClr>
              <a:defRPr/>
            </a:lvl4pPr>
            <a:lvl5pPr>
              <a:buClr>
                <a:srgbClr val="007FA3"/>
              </a:buClr>
              <a:defRPr/>
            </a:lvl5pPr>
            <a:lvl6pPr>
              <a:buClr>
                <a:srgbClr val="007FA3"/>
              </a:buClr>
              <a:defRPr/>
            </a:lvl6pPr>
            <a:lvl7pPr>
              <a:buClr>
                <a:srgbClr val="007FA3"/>
              </a:buClr>
              <a:defRPr/>
            </a:lvl7pPr>
            <a:lvl8pPr>
              <a:buClr>
                <a:srgbClr val="007FA3"/>
              </a:buClr>
              <a:defRPr/>
            </a:lvl8pPr>
            <a:lvl9pPr>
              <a:buClr>
                <a:srgbClr val="007FA3"/>
              </a:buCl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</a:t>
            </a:r>
          </a:p>
          <a:p>
            <a:pPr lvl="6"/>
            <a:r>
              <a:rPr lang="en-US"/>
              <a:t>Seventh</a:t>
            </a:r>
          </a:p>
          <a:p>
            <a:pPr lvl="7"/>
            <a:r>
              <a:rPr lang="en-US"/>
              <a:t>Eighth</a:t>
            </a:r>
          </a:p>
          <a:p>
            <a:pPr lvl="8"/>
            <a:r>
              <a:rPr lang="en-US"/>
              <a:t>Ninth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3969" y="6172200"/>
            <a:ext cx="8595360" cy="235463"/>
          </a:xfrm>
        </p:spPr>
        <p:txBody>
          <a:bodyPr/>
          <a:lstStyle/>
          <a:p>
            <a:r>
              <a:rPr lang="en-US"/>
              <a:t>Slide # of total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6335713" y="113072"/>
            <a:ext cx="2133600" cy="182880"/>
          </a:xfrm>
        </p:spPr>
        <p:txBody>
          <a:bodyPr/>
          <a:lstStyle/>
          <a:p>
            <a:fld id="{52CFFBEE-16A9-462C-8F21-0D450D176246}" type="datetime1">
              <a:rPr lang="en-US" smtClean="0"/>
              <a:t>11/3/25</a:t>
            </a:fld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69312" y="113072"/>
            <a:ext cx="551783" cy="182880"/>
          </a:xfrm>
        </p:spPr>
        <p:txBody>
          <a:bodyPr/>
          <a:lstStyle/>
          <a:p>
            <a:fld id="{200B2350-5261-4F5C-9DF5-EF0D264FC8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75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65088" y="69850"/>
            <a:ext cx="9013825" cy="6691313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63500" y="1449388"/>
            <a:ext cx="9020175" cy="15271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63500" y="1397000"/>
            <a:ext cx="9020175" cy="120650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63500" y="2976563"/>
            <a:ext cx="9020175" cy="1111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575"/>
              </a:spcBef>
              <a:spcAft>
                <a:spcPts val="0"/>
              </a:spcAft>
              <a:buSzPts val="2210"/>
              <a:buNone/>
              <a:defRPr sz="2600">
                <a:solidFill>
                  <a:schemeClr val="dk2"/>
                </a:solidFill>
              </a:defRPr>
            </a:lvl1pPr>
            <a:lvl2pPr lvl="1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2pPr>
            <a:lvl3pPr lvl="2" algn="ctr">
              <a:spcBef>
                <a:spcPts val="375"/>
              </a:spcBef>
              <a:spcAft>
                <a:spcPts val="0"/>
              </a:spcAft>
              <a:buSzPts val="1530"/>
              <a:buNone/>
              <a:defRPr/>
            </a:lvl3pPr>
            <a:lvl4pPr lvl="3" algn="ctr">
              <a:spcBef>
                <a:spcPts val="375"/>
              </a:spcBef>
              <a:spcAft>
                <a:spcPts val="0"/>
              </a:spcAft>
              <a:buSzPts val="1440"/>
              <a:buNone/>
              <a:defRPr/>
            </a:lvl4pPr>
            <a:lvl5pPr lvl="4" algn="ctr">
              <a:spcBef>
                <a:spcPts val="375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7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blipFill rotWithShape="1">
            <a:blip r:embed="rId2">
              <a:alphaModFix/>
            </a:blip>
            <a:stretch>
              <a:fillRect/>
            </a:stretch>
          </a:blip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5"/>
          <p:cNvSpPr/>
          <p:nvPr/>
        </p:nvSpPr>
        <p:spPr>
          <a:xfrm rot="10800000" flipH="1">
            <a:off x="69850" y="2376488"/>
            <a:ext cx="901382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69850" y="2341563"/>
            <a:ext cx="901382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68263" y="2468563"/>
            <a:ext cx="9015412" cy="4603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36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400"/>
              <a:buFont typeface="Libre Franklin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ftr" idx="11"/>
          </p:nvPr>
        </p:nvSpPr>
        <p:spPr>
          <a:xfrm>
            <a:off x="800100" y="6172200"/>
            <a:ext cx="4000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body" idx="2"/>
          </p:nvPr>
        </p:nvSpPr>
        <p:spPr>
          <a:xfrm>
            <a:off x="4953000" y="1447800"/>
            <a:ext cx="37338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2040"/>
              <a:buNone/>
              <a:defRPr sz="2400" b="1">
                <a:solidFill>
                  <a:schemeClr val="accen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700"/>
              <a:buNone/>
              <a:defRPr sz="2000" b="1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1530"/>
              <a:buNone/>
              <a:defRPr sz="1800" b="1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1600"/>
              <a:buFont typeface="Libre Franklin"/>
              <a:buNone/>
              <a:defRPr sz="1600" b="1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3"/>
          </p:nvPr>
        </p:nvSpPr>
        <p:spPr>
          <a:xfrm>
            <a:off x="9144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4"/>
          </p:nvPr>
        </p:nvSpPr>
        <p:spPr>
          <a:xfrm>
            <a:off x="4953000" y="2247900"/>
            <a:ext cx="37338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  <a:defRPr sz="40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914400" y="1600200"/>
            <a:ext cx="190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530"/>
              <a:buNone/>
              <a:defRPr sz="1800"/>
            </a:lvl1pPr>
            <a:lvl2pPr marL="914400" lvl="1" indent="-228600" algn="l">
              <a:spcBef>
                <a:spcPts val="375"/>
              </a:spcBef>
              <a:spcAft>
                <a:spcPts val="0"/>
              </a:spcAft>
              <a:buSzPts val="1020"/>
              <a:buNone/>
              <a:defRPr sz="1200"/>
            </a:lvl2pPr>
            <a:lvl3pPr marL="1371600" lvl="2" indent="-228600" algn="l">
              <a:spcBef>
                <a:spcPts val="375"/>
              </a:spcBef>
              <a:spcAft>
                <a:spcPts val="0"/>
              </a:spcAft>
              <a:buSzPts val="850"/>
              <a:buNone/>
              <a:defRPr sz="1000"/>
            </a:lvl3pPr>
            <a:lvl4pPr marL="1828800" lvl="3" indent="-228600" algn="l">
              <a:spcBef>
                <a:spcPts val="375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None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2971800" y="1600200"/>
            <a:ext cx="57150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9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/>
          <p:nvPr/>
        </p:nvSpPr>
        <p:spPr>
          <a:xfrm rot="10800000" flipH="1">
            <a:off x="68263" y="4683125"/>
            <a:ext cx="9007475" cy="920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>
            <a:off x="68263" y="4649788"/>
            <a:ext cx="9007475" cy="46037"/>
          </a:xfrm>
          <a:prstGeom prst="rect">
            <a:avLst/>
          </a:prstGeom>
          <a:solidFill>
            <a:srgbClr val="E6AF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/>
          <p:nvPr/>
        </p:nvSpPr>
        <p:spPr>
          <a:xfrm>
            <a:off x="68263" y="4773613"/>
            <a:ext cx="9007475" cy="476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0"/>
          <p:cNvSpPr txBox="1"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Franklin"/>
              <a:buNone/>
              <a:defRPr sz="2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1"/>
          </p:nvPr>
        </p:nvSpPr>
        <p:spPr>
          <a:xfrm>
            <a:off x="914400" y="5445825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75"/>
              </a:spcBef>
              <a:spcAft>
                <a:spcPts val="0"/>
              </a:spcAft>
              <a:buSzPts val="1360"/>
              <a:buFont typeface="Libre Franklin"/>
              <a:buNone/>
              <a:defRPr sz="1600"/>
            </a:lvl1pPr>
            <a:lvl2pPr marL="914400" lvl="1" indent="-293369" algn="l">
              <a:spcBef>
                <a:spcPts val="375"/>
              </a:spcBef>
              <a:spcAft>
                <a:spcPts val="0"/>
              </a:spcAft>
              <a:buSzPts val="1020"/>
              <a:buChar char="⚫"/>
              <a:defRPr sz="1200"/>
            </a:lvl2pPr>
            <a:lvl3pPr marL="1371600" lvl="2" indent="-282575" algn="l">
              <a:spcBef>
                <a:spcPts val="375"/>
              </a:spcBef>
              <a:spcAft>
                <a:spcPts val="0"/>
              </a:spcAft>
              <a:buSzPts val="850"/>
              <a:buChar char="⚫"/>
              <a:defRPr sz="1000"/>
            </a:lvl3pPr>
            <a:lvl4pPr marL="1828800" lvl="3" indent="-274319" algn="l">
              <a:spcBef>
                <a:spcPts val="375"/>
              </a:spcBef>
              <a:spcAft>
                <a:spcPts val="0"/>
              </a:spcAft>
              <a:buSzPts val="720"/>
              <a:buChar char="⚫"/>
              <a:defRPr sz="900"/>
            </a:lvl4pPr>
            <a:lvl5pPr marL="2286000" lvl="4" indent="-285750" algn="l">
              <a:spcBef>
                <a:spcPts val="375"/>
              </a:spcBef>
              <a:spcAft>
                <a:spcPts val="0"/>
              </a:spcAft>
              <a:buSzPts val="900"/>
              <a:buFont typeface="Libre Franklin"/>
              <a:buChar char="o"/>
              <a:defRPr sz="900"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Noto Sans Symbols"/>
              <a:buNone/>
              <a:defRPr sz="32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R="0" lvl="6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R="0" lvl="7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R="0" lvl="8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886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0"/>
          <p:cNvSpPr>
            <a:spLocks noGrp="1"/>
          </p:cNvSpPr>
          <p:nvPr>
            <p:ph type="sldNum" idx="12"/>
          </p:nvPr>
        </p:nvSpPr>
        <p:spPr>
          <a:xfrm>
            <a:off x="146050" y="6208713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 rot="5400000">
            <a:off x="2514600" y="-152400"/>
            <a:ext cx="45720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575"/>
              </a:spcBef>
              <a:spcAft>
                <a:spcPts val="0"/>
              </a:spcAft>
              <a:buSzPts val="1530"/>
              <a:buChar char="⚫"/>
              <a:defRPr/>
            </a:lvl1pPr>
            <a:lvl2pPr marL="914400" lvl="1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2pPr>
            <a:lvl3pPr marL="1371600" lvl="2" indent="-325755" algn="l">
              <a:spcBef>
                <a:spcPts val="375"/>
              </a:spcBef>
              <a:spcAft>
                <a:spcPts val="0"/>
              </a:spcAft>
              <a:buSzPts val="1530"/>
              <a:buChar char="⚫"/>
              <a:defRPr/>
            </a:lvl3pPr>
            <a:lvl4pPr marL="1828800" lvl="3" indent="-320039" algn="l">
              <a:spcBef>
                <a:spcPts val="375"/>
              </a:spcBef>
              <a:spcAft>
                <a:spcPts val="0"/>
              </a:spcAft>
              <a:buSzPts val="1440"/>
              <a:buChar char="⚫"/>
              <a:defRPr/>
            </a:lvl4pPr>
            <a:lvl5pPr marL="2286000" lvl="4" indent="-342900" algn="l">
              <a:spcBef>
                <a:spcPts val="375"/>
              </a:spcBef>
              <a:spcAft>
                <a:spcPts val="0"/>
              </a:spcAft>
              <a:buSzPts val="1800"/>
              <a:buChar char="o"/>
              <a:defRPr/>
            </a:lvl5pPr>
            <a:lvl6pPr marL="2743200" lvl="5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7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/>
          <p:nvPr/>
        </p:nvSpPr>
        <p:spPr>
          <a:xfrm>
            <a:off x="63500" y="69850"/>
            <a:ext cx="9013825" cy="6692900"/>
          </a:xfrm>
          <a:prstGeom prst="roundRect">
            <a:avLst>
              <a:gd name="adj" fmla="val 4929"/>
            </a:avLst>
          </a:prstGeom>
          <a:solidFill>
            <a:schemeClr val="lt1"/>
          </a:solidFill>
          <a:ln w="9525" cap="sq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8935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Char char="⚫"/>
              <a:defRPr sz="2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marR="0" lvl="1" indent="-358140" algn="l" rtl="0">
              <a:spcBef>
                <a:spcPts val="375"/>
              </a:spcBef>
              <a:spcAft>
                <a:spcPts val="0"/>
              </a:spcAft>
              <a:buClr>
                <a:schemeClr val="accent2"/>
              </a:buClr>
              <a:buSzPts val="2040"/>
              <a:buFont typeface="Noto Sans Symbols"/>
              <a:buChar char="⚫"/>
              <a:defRPr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marR="0" lvl="2" indent="-336550" algn="l" rtl="0">
              <a:spcBef>
                <a:spcPts val="375"/>
              </a:spcBef>
              <a:spcAft>
                <a:spcPts val="0"/>
              </a:spcAft>
              <a:buClr>
                <a:srgbClr val="E6B1AB"/>
              </a:buClr>
              <a:buSzPts val="17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marR="0" lvl="3" indent="-3302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1600"/>
              <a:buFont typeface="Noto Sans Symbols"/>
              <a:buChar char="⚫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marR="0" lvl="4" indent="-355600" algn="l" rtl="0">
              <a:spcBef>
                <a:spcPts val="375"/>
              </a:spcBef>
              <a:spcAft>
                <a:spcPts val="0"/>
              </a:spcAft>
              <a:buClr>
                <a:srgbClr val="A28E6A"/>
              </a:buClr>
              <a:buSzPts val="2000"/>
              <a:buFont typeface="Libre Franklin"/>
              <a:buChar char="o"/>
              <a:defRPr sz="20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marR="0" lvl="5" indent="-342900" algn="l" rtl="0">
              <a:spcBef>
                <a:spcPts val="37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marL="3200400" marR="0" lvl="6" indent="-342900" algn="l" rtl="0">
              <a:spcBef>
                <a:spcPts val="37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marL="3657600" marR="0" lvl="7" indent="-342900" algn="l" rtl="0">
              <a:spcBef>
                <a:spcPts val="370"/>
              </a:spcBef>
              <a:spcAft>
                <a:spcPts val="0"/>
              </a:spcAft>
              <a:buClr>
                <a:srgbClr val="E6AF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marL="4114800" marR="0" lvl="8" indent="-342900" algn="l" rtl="0">
              <a:spcBef>
                <a:spcPts val="370"/>
              </a:spcBef>
              <a:spcAft>
                <a:spcPts val="0"/>
              </a:spcAft>
              <a:buClr>
                <a:srgbClr val="CAABA9"/>
              </a:buClr>
              <a:buSzPts val="1800"/>
              <a:buFont typeface="Libre Baskerville"/>
              <a:buChar char="•"/>
              <a:defRPr sz="18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>
            <a:spLocks noGrp="1"/>
          </p:cNvSpPr>
          <p:nvPr>
            <p:ph type="sldNum" idx="12"/>
          </p:nvPr>
        </p:nvSpPr>
        <p:spPr>
          <a:xfrm>
            <a:off x="146050" y="6210300"/>
            <a:ext cx="457200" cy="45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1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FFFFFF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48" r:id="rId11"/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74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x/s!AtFpbIOk_Yr1ho4c3noXKgDrSN4PYA?e=MkAcu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jpg"/><Relationship Id="rId7" Type="http://schemas.openxmlformats.org/officeDocument/2006/relationships/image" Target="../media/image90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5" Type="http://schemas.openxmlformats.org/officeDocument/2006/relationships/image" Target="../media/image88.jpg"/><Relationship Id="rId4" Type="http://schemas.openxmlformats.org/officeDocument/2006/relationships/image" Target="../media/image87.jpg"/><Relationship Id="rId9" Type="http://schemas.openxmlformats.org/officeDocument/2006/relationships/image" Target="../media/image92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9.jpg"/><Relationship Id="rId3" Type="http://schemas.openxmlformats.org/officeDocument/2006/relationships/image" Target="../media/image67.jpg"/><Relationship Id="rId7" Type="http://schemas.openxmlformats.org/officeDocument/2006/relationships/image" Target="../media/image93.jpg"/><Relationship Id="rId12" Type="http://schemas.openxmlformats.org/officeDocument/2006/relationships/image" Target="../media/image98.jpg"/><Relationship Id="rId2" Type="http://schemas.openxmlformats.org/officeDocument/2006/relationships/image" Target="../media/image63.jpg"/><Relationship Id="rId16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11" Type="http://schemas.openxmlformats.org/officeDocument/2006/relationships/image" Target="../media/image97.jpg"/><Relationship Id="rId5" Type="http://schemas.openxmlformats.org/officeDocument/2006/relationships/image" Target="../media/image64.jpg"/><Relationship Id="rId15" Type="http://schemas.openxmlformats.org/officeDocument/2006/relationships/image" Target="../media/image101.jpg"/><Relationship Id="rId10" Type="http://schemas.openxmlformats.org/officeDocument/2006/relationships/image" Target="../media/image96.jpg"/><Relationship Id="rId4" Type="http://schemas.openxmlformats.org/officeDocument/2006/relationships/image" Target="../media/image66.jpg"/><Relationship Id="rId9" Type="http://schemas.openxmlformats.org/officeDocument/2006/relationships/image" Target="../media/image95.jpg"/><Relationship Id="rId14" Type="http://schemas.openxmlformats.org/officeDocument/2006/relationships/image" Target="../media/image100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g"/><Relationship Id="rId3" Type="http://schemas.openxmlformats.org/officeDocument/2006/relationships/image" Target="../media/image67.jpg"/><Relationship Id="rId7" Type="http://schemas.openxmlformats.org/officeDocument/2006/relationships/image" Target="../media/image10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10" Type="http://schemas.openxmlformats.org/officeDocument/2006/relationships/image" Target="../media/image107.jpg"/><Relationship Id="rId4" Type="http://schemas.openxmlformats.org/officeDocument/2006/relationships/image" Target="../media/image66.jpg"/><Relationship Id="rId9" Type="http://schemas.openxmlformats.org/officeDocument/2006/relationships/image" Target="../media/image106.jp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1drv.ms/x/s!AtFpbIOk_Yr1ho4c3noXKgDrSN4PYA?e=MkAcu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logistic-regression/loss-regularization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7" Type="http://schemas.openxmlformats.org/officeDocument/2006/relationships/image" Target="../media/image58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g"/><Relationship Id="rId3" Type="http://schemas.openxmlformats.org/officeDocument/2006/relationships/image" Target="../media/image69.jpg"/><Relationship Id="rId7" Type="http://schemas.openxmlformats.org/officeDocument/2006/relationships/image" Target="../media/image66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3.jpg"/><Relationship Id="rId9" Type="http://schemas.openxmlformats.org/officeDocument/2006/relationships/image" Target="../media/image60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g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7" Type="http://schemas.openxmlformats.org/officeDocument/2006/relationships/image" Target="../media/image82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539810" y="210184"/>
            <a:ext cx="7952873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>
              <a:buClr>
                <a:schemeClr val="dk1"/>
              </a:buClr>
            </a:pPr>
            <a:r>
              <a:rPr lang="en-US" sz="3600">
                <a:solidFill>
                  <a:schemeClr val="tx1"/>
                </a:solidFill>
              </a:rPr>
              <a:t>Classification and Regression Trees (CART) 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928FC98C-3157-C1A7-5CC6-5CEB5B2CE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446" y="1210562"/>
            <a:ext cx="7804029" cy="54396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914400" y="-5336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Recursive Partitioning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914400" y="1232717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dirty="0"/>
              <a:t>- Order records according to one predictor, say income</a:t>
            </a:r>
          </a:p>
          <a:p>
            <a:pPr marL="0" indent="0">
              <a:buSzPts val="2210"/>
              <a:buNone/>
            </a:pPr>
            <a:r>
              <a:rPr lang="en-US" dirty="0"/>
              <a:t>- Take a predictor value, say 59.7 (average of 59.4 and 60) and divide records into those with income &lt;= 59.7 and those &gt; 59.7</a:t>
            </a:r>
            <a:endParaRPr dirty="0"/>
          </a:p>
          <a:p>
            <a:pPr marL="0" indent="0">
              <a:buSzPts val="2210"/>
              <a:buNone/>
            </a:pPr>
            <a:r>
              <a:rPr lang="en-US" dirty="0"/>
              <a:t>- Measure resulting purity (homogeneity) of class in each resulting portion</a:t>
            </a:r>
            <a:endParaRPr dirty="0"/>
          </a:p>
          <a:p>
            <a:pPr marL="0" indent="0">
              <a:buSzPts val="2210"/>
              <a:buNone/>
            </a:pPr>
            <a:r>
              <a:rPr lang="en-US" dirty="0"/>
              <a:t>- Try all other </a:t>
            </a:r>
            <a:r>
              <a:rPr lang="en-US" dirty="0">
                <a:hlinkClick r:id="rId3"/>
              </a:rPr>
              <a:t>split values</a:t>
            </a:r>
            <a:endParaRPr dirty="0"/>
          </a:p>
          <a:p>
            <a:pPr marL="0" indent="0">
              <a:buSzPts val="2210"/>
              <a:buNone/>
            </a:pPr>
            <a:r>
              <a:rPr lang="en-US" dirty="0"/>
              <a:t>- Repeat for other predictor(s)</a:t>
            </a:r>
            <a:endParaRPr dirty="0"/>
          </a:p>
          <a:p>
            <a:pPr marL="0" indent="0">
              <a:buSzPts val="2210"/>
              <a:buNone/>
            </a:pPr>
            <a:r>
              <a:rPr lang="en-US" dirty="0"/>
              <a:t>- Select the one predictor and split that yields the most purity</a:t>
            </a:r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444920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105">
                <a:solidFill>
                  <a:schemeClr val="tx1"/>
                </a:solidFill>
              </a:rPr>
              <a:t>Our</a:t>
            </a:r>
            <a:r>
              <a:rPr spc="-55">
                <a:solidFill>
                  <a:schemeClr val="tx1"/>
                </a:solidFill>
              </a:rPr>
              <a:t> </a:t>
            </a:r>
            <a:r>
              <a:rPr spc="70">
                <a:solidFill>
                  <a:schemeClr val="tx1"/>
                </a:solidFill>
              </a:rPr>
              <a:t>New</a:t>
            </a:r>
            <a:r>
              <a:rPr spc="-55">
                <a:solidFill>
                  <a:schemeClr val="tx1"/>
                </a:solidFill>
              </a:rPr>
              <a:t> </a:t>
            </a:r>
            <a:r>
              <a:rPr spc="-20">
                <a:solidFill>
                  <a:schemeClr val="tx1"/>
                </a:solidFill>
              </a:rPr>
              <a:t>Goal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5926" y="1311125"/>
            <a:ext cx="522155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indent="-163195">
              <a:spcBef>
                <a:spcPts val="100"/>
              </a:spcBef>
              <a:buChar char="•"/>
              <a:tabLst>
                <a:tab pos="175895" algn="l"/>
              </a:tabLst>
            </a:pPr>
            <a:r>
              <a:rPr sz="2400" dirty="0"/>
              <a:t>Objective,</a:t>
            </a:r>
            <a:r>
              <a:rPr sz="2400" spc="145" dirty="0"/>
              <a:t> </a:t>
            </a:r>
            <a:r>
              <a:rPr sz="2400" spc="90" dirty="0"/>
              <a:t>with</a:t>
            </a:r>
            <a:r>
              <a:rPr sz="2400" spc="145" dirty="0"/>
              <a:t> </a:t>
            </a:r>
            <a:r>
              <a:rPr sz="2400" dirty="0"/>
              <a:t>constants</a:t>
            </a:r>
            <a:r>
              <a:rPr sz="2400" spc="145" dirty="0"/>
              <a:t> </a:t>
            </a:r>
            <a:r>
              <a:rPr sz="2400" spc="55" dirty="0"/>
              <a:t>removed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595926" y="2945160"/>
            <a:ext cx="6727742" cy="927818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63195" marR="53340" indent="-163195">
              <a:spcBef>
                <a:spcPts val="775"/>
              </a:spcBef>
              <a:buChar char="•"/>
              <a:tabLst>
                <a:tab pos="163195" algn="l"/>
              </a:tabLst>
            </a:pPr>
            <a:r>
              <a:rPr sz="2400" dirty="0"/>
              <a:t>Define</a:t>
            </a:r>
            <a:r>
              <a:rPr sz="2400" spc="70" dirty="0"/>
              <a:t> </a:t>
            </a:r>
            <a:r>
              <a:rPr sz="2400" spc="80" dirty="0"/>
              <a:t>the</a:t>
            </a:r>
            <a:r>
              <a:rPr sz="2400" spc="70" dirty="0"/>
              <a:t> </a:t>
            </a:r>
            <a:r>
              <a:rPr sz="2400" dirty="0"/>
              <a:t>instance</a:t>
            </a:r>
            <a:r>
              <a:rPr sz="2400" spc="70" dirty="0"/>
              <a:t> </a:t>
            </a:r>
            <a:r>
              <a:rPr sz="2400" dirty="0"/>
              <a:t>set</a:t>
            </a:r>
            <a:r>
              <a:rPr sz="2400" spc="70" dirty="0"/>
              <a:t> in</a:t>
            </a:r>
            <a:r>
              <a:rPr sz="2400" spc="65" dirty="0"/>
              <a:t> </a:t>
            </a:r>
            <a:r>
              <a:rPr sz="2400" dirty="0"/>
              <a:t>leaf</a:t>
            </a:r>
            <a:r>
              <a:rPr sz="2400" spc="60" dirty="0"/>
              <a:t> </a:t>
            </a:r>
            <a:r>
              <a:rPr sz="2400" i="1" spc="50" dirty="0"/>
              <a:t>j</a:t>
            </a:r>
            <a:r>
              <a:rPr sz="2400" spc="65" dirty="0"/>
              <a:t> </a:t>
            </a:r>
            <a:r>
              <a:rPr sz="2400" spc="-25" dirty="0"/>
              <a:t>as</a:t>
            </a:r>
            <a:endParaRPr lang="en-US" sz="2400" dirty="0"/>
          </a:p>
          <a:p>
            <a:pPr marR="5080" lvl="1">
              <a:spcBef>
                <a:spcPts val="675"/>
              </a:spcBef>
              <a:tabLst>
                <a:tab pos="267335" algn="l"/>
              </a:tabLst>
            </a:pPr>
            <a:r>
              <a:rPr lang="en-US" sz="2400" dirty="0"/>
              <a:t>         Regroup</a:t>
            </a:r>
            <a:r>
              <a:rPr lang="en-US" sz="2400" spc="100" dirty="0"/>
              <a:t> </a:t>
            </a:r>
            <a:r>
              <a:rPr lang="en-US" sz="2400" spc="80" dirty="0"/>
              <a:t>the</a:t>
            </a:r>
            <a:r>
              <a:rPr lang="en-US" sz="2400" spc="114" dirty="0"/>
              <a:t> </a:t>
            </a:r>
            <a:r>
              <a:rPr lang="en-US" sz="2400" dirty="0"/>
              <a:t>objective</a:t>
            </a:r>
            <a:r>
              <a:rPr lang="en-US" sz="2400" spc="110" dirty="0"/>
              <a:t> </a:t>
            </a:r>
            <a:r>
              <a:rPr lang="en-US" sz="2400" dirty="0"/>
              <a:t>by</a:t>
            </a:r>
            <a:r>
              <a:rPr lang="en-US" sz="2400" spc="105" dirty="0"/>
              <a:t> </a:t>
            </a:r>
            <a:r>
              <a:rPr lang="en-US" sz="2400" spc="-20" dirty="0"/>
              <a:t>leaf</a:t>
            </a:r>
            <a:endParaRPr lang="en-US"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1330339" y="5254190"/>
            <a:ext cx="6907727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80035" algn="l"/>
              </a:tabLst>
            </a:pPr>
            <a:r>
              <a:rPr sz="2400" dirty="0"/>
              <a:t>This</a:t>
            </a:r>
            <a:r>
              <a:rPr sz="2400" spc="-30" dirty="0"/>
              <a:t> </a:t>
            </a:r>
            <a:r>
              <a:rPr sz="2400" dirty="0"/>
              <a:t>is</a:t>
            </a:r>
            <a:r>
              <a:rPr sz="2400" spc="-30" dirty="0"/>
              <a:t> </a:t>
            </a:r>
            <a:r>
              <a:rPr sz="2400" spc="60" dirty="0"/>
              <a:t>sum</a:t>
            </a:r>
            <a:r>
              <a:rPr sz="2400" spc="-30" dirty="0"/>
              <a:t> </a:t>
            </a:r>
            <a:r>
              <a:rPr sz="2400" spc="95" dirty="0"/>
              <a:t>of</a:t>
            </a:r>
            <a:r>
              <a:rPr sz="2400" spc="-35" dirty="0"/>
              <a:t> </a:t>
            </a:r>
            <a:r>
              <a:rPr sz="2400" i="1" spc="-110" dirty="0"/>
              <a:t>T</a:t>
            </a:r>
            <a:r>
              <a:rPr sz="2400" spc="-30" dirty="0"/>
              <a:t> </a:t>
            </a:r>
            <a:r>
              <a:rPr sz="2400" spc="70" dirty="0"/>
              <a:t>independent</a:t>
            </a:r>
            <a:r>
              <a:rPr sz="2400" spc="-25" dirty="0"/>
              <a:t> </a:t>
            </a:r>
            <a:r>
              <a:rPr sz="2400" spc="60" dirty="0"/>
              <a:t>quadratic</a:t>
            </a:r>
            <a:r>
              <a:rPr sz="2400" spc="-30" dirty="0"/>
              <a:t> </a:t>
            </a:r>
            <a:r>
              <a:rPr sz="2400" spc="60" dirty="0"/>
              <a:t>function</a:t>
            </a:r>
            <a:r>
              <a:rPr lang="en-US" sz="2400" spc="60" dirty="0"/>
              <a:t>s</a:t>
            </a:r>
            <a:endParaRPr sz="24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4935" y="1894727"/>
            <a:ext cx="3730208" cy="3002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92037" y="2489519"/>
            <a:ext cx="4289411" cy="29698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63826" y="4076276"/>
            <a:ext cx="5306399" cy="1019259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1267" y="132995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>
                <a:solidFill>
                  <a:schemeClr val="tx1"/>
                </a:solidFill>
              </a:rPr>
              <a:t>The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70" dirty="0">
                <a:solidFill>
                  <a:schemeClr val="tx1"/>
                </a:solidFill>
              </a:rPr>
              <a:t>Structure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-20" dirty="0">
                <a:solidFill>
                  <a:schemeClr val="tx1"/>
                </a:solidFill>
              </a:rPr>
              <a:t>Score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4053" y="1023132"/>
            <a:ext cx="7261141" cy="13696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indent="-163195">
              <a:spcBef>
                <a:spcPts val="100"/>
              </a:spcBef>
              <a:buChar char="•"/>
              <a:tabLst>
                <a:tab pos="175895" algn="l"/>
              </a:tabLst>
            </a:pPr>
            <a:r>
              <a:rPr sz="2400" dirty="0"/>
              <a:t>Two</a:t>
            </a:r>
            <a:r>
              <a:rPr sz="2400" spc="65" dirty="0"/>
              <a:t> </a:t>
            </a:r>
            <a:r>
              <a:rPr sz="2400" dirty="0"/>
              <a:t>facts</a:t>
            </a:r>
            <a:r>
              <a:rPr sz="2400" spc="65" dirty="0"/>
              <a:t> </a:t>
            </a:r>
            <a:r>
              <a:rPr sz="2400" spc="80" dirty="0"/>
              <a:t>about</a:t>
            </a:r>
            <a:r>
              <a:rPr sz="2400" spc="70" dirty="0"/>
              <a:t> </a:t>
            </a:r>
            <a:r>
              <a:rPr sz="2400" dirty="0"/>
              <a:t>single</a:t>
            </a:r>
            <a:r>
              <a:rPr sz="2400" spc="65" dirty="0"/>
              <a:t> </a:t>
            </a:r>
            <a:r>
              <a:rPr sz="2400" dirty="0"/>
              <a:t>variable</a:t>
            </a:r>
            <a:r>
              <a:rPr sz="2400" spc="70" dirty="0"/>
              <a:t> </a:t>
            </a:r>
            <a:r>
              <a:rPr sz="2400" spc="60" dirty="0"/>
              <a:t>quadratic</a:t>
            </a:r>
            <a:r>
              <a:rPr sz="2400" spc="65" dirty="0"/>
              <a:t> </a:t>
            </a:r>
            <a:r>
              <a:rPr sz="2400" spc="60" dirty="0"/>
              <a:t>function</a:t>
            </a:r>
            <a:endParaRPr sz="2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1800" dirty="0"/>
          </a:p>
          <a:p>
            <a:pPr>
              <a:spcBef>
                <a:spcPts val="450"/>
              </a:spcBef>
              <a:buFont typeface="Arial"/>
              <a:buChar char="•"/>
            </a:pPr>
            <a:endParaRPr sz="1800" dirty="0"/>
          </a:p>
          <a:p>
            <a:pPr marL="175895" indent="-163195">
              <a:buChar char="•"/>
              <a:tabLst>
                <a:tab pos="175895" algn="l"/>
              </a:tabLst>
            </a:pPr>
            <a:r>
              <a:rPr sz="2400" dirty="0"/>
              <a:t>Let</a:t>
            </a:r>
            <a:r>
              <a:rPr sz="2400" spc="25" dirty="0"/>
              <a:t> </a:t>
            </a:r>
            <a:r>
              <a:rPr sz="2400" dirty="0"/>
              <a:t>us</a:t>
            </a:r>
            <a:r>
              <a:rPr sz="2400" spc="30" dirty="0"/>
              <a:t> </a:t>
            </a:r>
            <a:r>
              <a:rPr sz="2400" spc="50" dirty="0"/>
              <a:t>define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595927" y="4011281"/>
            <a:ext cx="8336406" cy="733791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75895" marR="5080" indent="-163830">
              <a:lnSpc>
                <a:spcPct val="100699"/>
              </a:lnSpc>
              <a:spcBef>
                <a:spcPts val="85"/>
              </a:spcBef>
              <a:buChar char="•"/>
              <a:tabLst>
                <a:tab pos="175895" algn="l"/>
              </a:tabLst>
            </a:pPr>
            <a:r>
              <a:rPr sz="2400" dirty="0"/>
              <a:t>Assume</a:t>
            </a:r>
            <a:r>
              <a:rPr sz="2400" spc="-20" dirty="0"/>
              <a:t> </a:t>
            </a:r>
            <a:r>
              <a:rPr sz="2400" spc="80" dirty="0"/>
              <a:t>the</a:t>
            </a:r>
            <a:r>
              <a:rPr sz="2400" spc="-20" dirty="0"/>
              <a:t> </a:t>
            </a:r>
            <a:r>
              <a:rPr sz="2400" spc="65" dirty="0"/>
              <a:t>structure</a:t>
            </a:r>
            <a:r>
              <a:rPr sz="2400" spc="-15" dirty="0"/>
              <a:t> </a:t>
            </a:r>
            <a:r>
              <a:rPr sz="2400" spc="95" dirty="0"/>
              <a:t>of</a:t>
            </a:r>
            <a:r>
              <a:rPr sz="2400" spc="-25" dirty="0"/>
              <a:t> </a:t>
            </a:r>
            <a:r>
              <a:rPr sz="2400" spc="65" dirty="0"/>
              <a:t>tree</a:t>
            </a:r>
            <a:r>
              <a:rPr sz="2400" spc="-20" dirty="0"/>
              <a:t> </a:t>
            </a:r>
            <a:r>
              <a:rPr sz="2400" dirty="0"/>
              <a:t>(</a:t>
            </a:r>
            <a:r>
              <a:rPr sz="2400" spc="-20" dirty="0"/>
              <a:t> </a:t>
            </a:r>
            <a:r>
              <a:rPr sz="2400" dirty="0"/>
              <a:t>q(x)</a:t>
            </a:r>
            <a:r>
              <a:rPr sz="2400" spc="-25" dirty="0"/>
              <a:t> </a:t>
            </a:r>
            <a:r>
              <a:rPr sz="2400" dirty="0"/>
              <a:t>)</a:t>
            </a:r>
            <a:r>
              <a:rPr sz="2400" spc="-25" dirty="0"/>
              <a:t> </a:t>
            </a:r>
            <a:r>
              <a:rPr sz="2400" dirty="0"/>
              <a:t>is</a:t>
            </a:r>
            <a:r>
              <a:rPr sz="2400" spc="-15" dirty="0"/>
              <a:t> </a:t>
            </a:r>
            <a:r>
              <a:rPr sz="2400" dirty="0"/>
              <a:t>fixed,</a:t>
            </a:r>
            <a:r>
              <a:rPr sz="2400" spc="-20" dirty="0"/>
              <a:t> </a:t>
            </a:r>
            <a:r>
              <a:rPr sz="2400" spc="80" dirty="0"/>
              <a:t>the</a:t>
            </a:r>
            <a:r>
              <a:rPr sz="2400" spc="-20" dirty="0"/>
              <a:t> </a:t>
            </a:r>
            <a:r>
              <a:rPr sz="2400" spc="75" dirty="0"/>
              <a:t>optimal</a:t>
            </a:r>
            <a:r>
              <a:rPr sz="2400" spc="-20" dirty="0"/>
              <a:t> </a:t>
            </a:r>
            <a:r>
              <a:rPr sz="2400" spc="60" dirty="0"/>
              <a:t>weight</a:t>
            </a:r>
            <a:r>
              <a:rPr sz="2400" spc="-20" dirty="0"/>
              <a:t> </a:t>
            </a:r>
            <a:r>
              <a:rPr sz="2400" spc="70" dirty="0"/>
              <a:t>in</a:t>
            </a:r>
            <a:r>
              <a:rPr sz="2400" spc="-25" dirty="0"/>
              <a:t> </a:t>
            </a:r>
            <a:r>
              <a:rPr sz="2400" spc="-20" dirty="0"/>
              <a:t>each </a:t>
            </a:r>
            <a:r>
              <a:rPr sz="2400" dirty="0"/>
              <a:t>leaf,</a:t>
            </a:r>
            <a:r>
              <a:rPr sz="2400" spc="55" dirty="0"/>
              <a:t> and </a:t>
            </a:r>
            <a:r>
              <a:rPr sz="2400" spc="80" dirty="0"/>
              <a:t>the</a:t>
            </a:r>
            <a:r>
              <a:rPr sz="2400" spc="60" dirty="0"/>
              <a:t> </a:t>
            </a:r>
            <a:r>
              <a:rPr sz="2400" spc="55" dirty="0"/>
              <a:t>resulting</a:t>
            </a:r>
            <a:r>
              <a:rPr sz="2400" spc="50" dirty="0"/>
              <a:t> </a:t>
            </a:r>
            <a:r>
              <a:rPr sz="2400" dirty="0"/>
              <a:t>objective</a:t>
            </a:r>
            <a:r>
              <a:rPr sz="2400" spc="60" dirty="0"/>
              <a:t> </a:t>
            </a:r>
            <a:r>
              <a:rPr sz="2400" dirty="0"/>
              <a:t>value</a:t>
            </a:r>
            <a:r>
              <a:rPr sz="2400" spc="60" dirty="0"/>
              <a:t> </a:t>
            </a:r>
            <a:r>
              <a:rPr sz="2400" spc="-25" dirty="0"/>
              <a:t>are</a:t>
            </a:r>
            <a:endParaRPr sz="24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098" y="1497147"/>
            <a:ext cx="3399899" cy="2723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81034" y="1422290"/>
            <a:ext cx="2908821" cy="34716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1047" y="2078931"/>
            <a:ext cx="1536084" cy="3290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07467" y="2108023"/>
            <a:ext cx="1572875" cy="3290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40806" y="2733301"/>
            <a:ext cx="5796594" cy="78868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3575" y="5012549"/>
            <a:ext cx="1650189" cy="47352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4098927" y="4931233"/>
            <a:ext cx="3216275" cy="664210"/>
            <a:chOff x="4098926" y="4073983"/>
            <a:chExt cx="3216275" cy="66421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98926" y="4073983"/>
              <a:ext cx="3215985" cy="48678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94842" y="4596958"/>
              <a:ext cx="129657" cy="14120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4044273" y="5604177"/>
            <a:ext cx="375792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/>
              <a:t>This</a:t>
            </a:r>
            <a:r>
              <a:rPr b="1" spc="-35"/>
              <a:t> </a:t>
            </a:r>
            <a:r>
              <a:rPr b="1"/>
              <a:t>measures</a:t>
            </a:r>
            <a:r>
              <a:rPr b="1" spc="-25"/>
              <a:t> </a:t>
            </a:r>
            <a:r>
              <a:rPr b="1"/>
              <a:t>how</a:t>
            </a:r>
            <a:r>
              <a:rPr b="1" spc="-25"/>
              <a:t> </a:t>
            </a:r>
            <a:r>
              <a:rPr b="1"/>
              <a:t>good</a:t>
            </a:r>
            <a:r>
              <a:rPr b="1" spc="-20"/>
              <a:t> </a:t>
            </a:r>
            <a:r>
              <a:rPr b="1"/>
              <a:t>a</a:t>
            </a:r>
            <a:r>
              <a:rPr b="1" spc="-25"/>
              <a:t> </a:t>
            </a:r>
            <a:r>
              <a:rPr b="1"/>
              <a:t>tree</a:t>
            </a:r>
            <a:r>
              <a:rPr b="1" spc="-25"/>
              <a:t> </a:t>
            </a:r>
            <a:r>
              <a:rPr b="1"/>
              <a:t>structure</a:t>
            </a:r>
            <a:r>
              <a:rPr b="1" spc="-20"/>
              <a:t> </a:t>
            </a:r>
            <a:r>
              <a:rPr b="1" spc="-25"/>
              <a:t>is!</a:t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3373" y="490743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chemeClr val="tx1"/>
                </a:solidFill>
              </a:rPr>
              <a:t>The</a:t>
            </a:r>
            <a:r>
              <a:rPr spc="-90">
                <a:solidFill>
                  <a:schemeClr val="tx1"/>
                </a:solidFill>
              </a:rPr>
              <a:t> </a:t>
            </a:r>
            <a:r>
              <a:rPr spc="70">
                <a:solidFill>
                  <a:schemeClr val="tx1"/>
                </a:solidFill>
              </a:rPr>
              <a:t>Structure</a:t>
            </a:r>
            <a:r>
              <a:rPr spc="-85"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Score</a:t>
            </a:r>
            <a:r>
              <a:rPr spc="-85">
                <a:solidFill>
                  <a:schemeClr val="tx1"/>
                </a:solidFill>
              </a:rPr>
              <a:t> </a:t>
            </a:r>
            <a:r>
              <a:rPr spc="-10">
                <a:solidFill>
                  <a:schemeClr val="tx1"/>
                </a:solidFill>
              </a:rPr>
              <a:t>Calculation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1032" y="2498776"/>
            <a:ext cx="505309" cy="571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4210" y="4530731"/>
            <a:ext cx="564900" cy="6587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51031" y="3192116"/>
            <a:ext cx="504000" cy="5966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1673" y="3913924"/>
            <a:ext cx="510000" cy="5135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34210" y="5286892"/>
            <a:ext cx="510000" cy="5687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3926" y="2205063"/>
            <a:ext cx="12255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Instance</a:t>
            </a:r>
            <a:r>
              <a:rPr spc="180"/>
              <a:t> </a:t>
            </a:r>
            <a:r>
              <a:rPr spc="-10"/>
              <a:t>index</a:t>
            </a:r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68321" y="2649911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1</a:t>
            </a:r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68321" y="3420142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2</a:t>
            </a:r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68321" y="4070791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3</a:t>
            </a:r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7615" y="4781560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4</a:t>
            </a:r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007615" y="5504608"/>
            <a:ext cx="1244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5</a:t>
            </a:r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411423" y="2677989"/>
            <a:ext cx="51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g1,</a:t>
            </a:r>
            <a:r>
              <a:rPr spc="-25"/>
              <a:t> h1</a:t>
            </a:r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427323" y="3443963"/>
            <a:ext cx="51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g2,</a:t>
            </a:r>
            <a:r>
              <a:rPr spc="-25"/>
              <a:t> h2</a:t>
            </a:r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378383" y="4060951"/>
            <a:ext cx="51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g3,</a:t>
            </a:r>
            <a:r>
              <a:rPr spc="-25"/>
              <a:t> h3</a:t>
            </a:r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378382" y="4823143"/>
            <a:ext cx="51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g4,</a:t>
            </a:r>
            <a:r>
              <a:rPr spc="-25"/>
              <a:t> h4</a:t>
            </a:r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387724" y="5504617"/>
            <a:ext cx="51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g5,</a:t>
            </a:r>
            <a:r>
              <a:rPr spc="-25"/>
              <a:t> h5</a:t>
            </a:r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882272" y="2205063"/>
            <a:ext cx="148209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50"/>
              <a:t>gradient</a:t>
            </a:r>
            <a:r>
              <a:rPr spc="-30"/>
              <a:t> </a:t>
            </a:r>
            <a:r>
              <a:rPr spc="-10"/>
              <a:t>statistics</a:t>
            </a:r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5302178" y="2366070"/>
            <a:ext cx="1654175" cy="474980"/>
            <a:chOff x="5302177" y="1508820"/>
            <a:chExt cx="1654175" cy="474980"/>
          </a:xfrm>
        </p:grpSpPr>
        <p:sp>
          <p:nvSpPr>
            <p:cNvPr id="21" name="object 21"/>
            <p:cNvSpPr/>
            <p:nvPr/>
          </p:nvSpPr>
          <p:spPr>
            <a:xfrm>
              <a:off x="5315195" y="1521837"/>
              <a:ext cx="1628139" cy="448945"/>
            </a:xfrm>
            <a:custGeom>
              <a:avLst/>
              <a:gdLst/>
              <a:ahLst/>
              <a:cxnLst/>
              <a:rect l="l" t="t" r="r" b="b"/>
              <a:pathLst>
                <a:path w="1628140" h="448944">
                  <a:moveTo>
                    <a:pt x="813899" y="448499"/>
                  </a:moveTo>
                  <a:lnTo>
                    <a:pt x="743673" y="447676"/>
                  </a:lnTo>
                  <a:lnTo>
                    <a:pt x="675105" y="445252"/>
                  </a:lnTo>
                  <a:lnTo>
                    <a:pt x="608441" y="441293"/>
                  </a:lnTo>
                  <a:lnTo>
                    <a:pt x="543924" y="435868"/>
                  </a:lnTo>
                  <a:lnTo>
                    <a:pt x="481799" y="429043"/>
                  </a:lnTo>
                  <a:lnTo>
                    <a:pt x="422310" y="420886"/>
                  </a:lnTo>
                  <a:lnTo>
                    <a:pt x="365702" y="411464"/>
                  </a:lnTo>
                  <a:lnTo>
                    <a:pt x="312218" y="400845"/>
                  </a:lnTo>
                  <a:lnTo>
                    <a:pt x="262103" y="389096"/>
                  </a:lnTo>
                  <a:lnTo>
                    <a:pt x="215601" y="376283"/>
                  </a:lnTo>
                  <a:lnTo>
                    <a:pt x="172958" y="362476"/>
                  </a:lnTo>
                  <a:lnTo>
                    <a:pt x="134416" y="347739"/>
                  </a:lnTo>
                  <a:lnTo>
                    <a:pt x="70615" y="315752"/>
                  </a:lnTo>
                  <a:lnTo>
                    <a:pt x="26154" y="280859"/>
                  </a:lnTo>
                  <a:lnTo>
                    <a:pt x="2987" y="243599"/>
                  </a:lnTo>
                  <a:lnTo>
                    <a:pt x="0" y="224249"/>
                  </a:lnTo>
                  <a:lnTo>
                    <a:pt x="2987" y="204900"/>
                  </a:lnTo>
                  <a:lnTo>
                    <a:pt x="26154" y="167641"/>
                  </a:lnTo>
                  <a:lnTo>
                    <a:pt x="70615" y="132747"/>
                  </a:lnTo>
                  <a:lnTo>
                    <a:pt x="134416" y="100760"/>
                  </a:lnTo>
                  <a:lnTo>
                    <a:pt x="172958" y="86024"/>
                  </a:lnTo>
                  <a:lnTo>
                    <a:pt x="215601" y="72216"/>
                  </a:lnTo>
                  <a:lnTo>
                    <a:pt x="262103" y="59403"/>
                  </a:lnTo>
                  <a:lnTo>
                    <a:pt x="312218" y="47654"/>
                  </a:lnTo>
                  <a:lnTo>
                    <a:pt x="365702" y="37035"/>
                  </a:lnTo>
                  <a:lnTo>
                    <a:pt x="422310" y="27613"/>
                  </a:lnTo>
                  <a:lnTo>
                    <a:pt x="481799" y="19456"/>
                  </a:lnTo>
                  <a:lnTo>
                    <a:pt x="543924" y="12631"/>
                  </a:lnTo>
                  <a:lnTo>
                    <a:pt x="608441" y="7206"/>
                  </a:lnTo>
                  <a:lnTo>
                    <a:pt x="675105" y="3247"/>
                  </a:lnTo>
                  <a:lnTo>
                    <a:pt x="743673" y="823"/>
                  </a:lnTo>
                  <a:lnTo>
                    <a:pt x="813899" y="0"/>
                  </a:lnTo>
                  <a:lnTo>
                    <a:pt x="884126" y="823"/>
                  </a:lnTo>
                  <a:lnTo>
                    <a:pt x="952693" y="3247"/>
                  </a:lnTo>
                  <a:lnTo>
                    <a:pt x="1019358" y="7206"/>
                  </a:lnTo>
                  <a:lnTo>
                    <a:pt x="1083875" y="12631"/>
                  </a:lnTo>
                  <a:lnTo>
                    <a:pt x="1146000" y="19456"/>
                  </a:lnTo>
                  <a:lnTo>
                    <a:pt x="1205489" y="27613"/>
                  </a:lnTo>
                  <a:lnTo>
                    <a:pt x="1262097" y="37035"/>
                  </a:lnTo>
                  <a:lnTo>
                    <a:pt x="1315581" y="47654"/>
                  </a:lnTo>
                  <a:lnTo>
                    <a:pt x="1365696" y="59403"/>
                  </a:lnTo>
                  <a:lnTo>
                    <a:pt x="1412197" y="72216"/>
                  </a:lnTo>
                  <a:lnTo>
                    <a:pt x="1454841" y="86024"/>
                  </a:lnTo>
                  <a:lnTo>
                    <a:pt x="1493383" y="100760"/>
                  </a:lnTo>
                  <a:lnTo>
                    <a:pt x="1557184" y="132747"/>
                  </a:lnTo>
                  <a:lnTo>
                    <a:pt x="1601645" y="167641"/>
                  </a:lnTo>
                  <a:lnTo>
                    <a:pt x="1624812" y="204900"/>
                  </a:lnTo>
                  <a:lnTo>
                    <a:pt x="1627799" y="224249"/>
                  </a:lnTo>
                  <a:lnTo>
                    <a:pt x="1624812" y="243599"/>
                  </a:lnTo>
                  <a:lnTo>
                    <a:pt x="1601645" y="280859"/>
                  </a:lnTo>
                  <a:lnTo>
                    <a:pt x="1557184" y="315752"/>
                  </a:lnTo>
                  <a:lnTo>
                    <a:pt x="1493383" y="347739"/>
                  </a:lnTo>
                  <a:lnTo>
                    <a:pt x="1454841" y="362476"/>
                  </a:lnTo>
                  <a:lnTo>
                    <a:pt x="1412197" y="376283"/>
                  </a:lnTo>
                  <a:lnTo>
                    <a:pt x="1365696" y="389096"/>
                  </a:lnTo>
                  <a:lnTo>
                    <a:pt x="1315581" y="400845"/>
                  </a:lnTo>
                  <a:lnTo>
                    <a:pt x="1262097" y="411464"/>
                  </a:lnTo>
                  <a:lnTo>
                    <a:pt x="1205489" y="420886"/>
                  </a:lnTo>
                  <a:lnTo>
                    <a:pt x="1146000" y="429043"/>
                  </a:lnTo>
                  <a:lnTo>
                    <a:pt x="1083875" y="435868"/>
                  </a:lnTo>
                  <a:lnTo>
                    <a:pt x="1019358" y="441293"/>
                  </a:lnTo>
                  <a:lnTo>
                    <a:pt x="952693" y="445252"/>
                  </a:lnTo>
                  <a:lnTo>
                    <a:pt x="884126" y="447676"/>
                  </a:lnTo>
                  <a:lnTo>
                    <a:pt x="813899" y="448499"/>
                  </a:lnTo>
                  <a:close/>
                </a:path>
              </a:pathLst>
            </a:custGeom>
            <a:solidFill>
              <a:srgbClr val="72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315195" y="1521837"/>
              <a:ext cx="1628139" cy="448945"/>
            </a:xfrm>
            <a:custGeom>
              <a:avLst/>
              <a:gdLst/>
              <a:ahLst/>
              <a:cxnLst/>
              <a:rect l="l" t="t" r="r" b="b"/>
              <a:pathLst>
                <a:path w="1628140" h="448944">
                  <a:moveTo>
                    <a:pt x="0" y="224249"/>
                  </a:moveTo>
                  <a:lnTo>
                    <a:pt x="2987" y="204900"/>
                  </a:lnTo>
                  <a:lnTo>
                    <a:pt x="11787" y="186008"/>
                  </a:lnTo>
                  <a:lnTo>
                    <a:pt x="45845" y="149865"/>
                  </a:lnTo>
                  <a:lnTo>
                    <a:pt x="100220" y="116357"/>
                  </a:lnTo>
                  <a:lnTo>
                    <a:pt x="172958" y="86024"/>
                  </a:lnTo>
                  <a:lnTo>
                    <a:pt x="215601" y="72216"/>
                  </a:lnTo>
                  <a:lnTo>
                    <a:pt x="262103" y="59403"/>
                  </a:lnTo>
                  <a:lnTo>
                    <a:pt x="312218" y="47654"/>
                  </a:lnTo>
                  <a:lnTo>
                    <a:pt x="365702" y="37035"/>
                  </a:lnTo>
                  <a:lnTo>
                    <a:pt x="422310" y="27613"/>
                  </a:lnTo>
                  <a:lnTo>
                    <a:pt x="481799" y="19456"/>
                  </a:lnTo>
                  <a:lnTo>
                    <a:pt x="543924" y="12631"/>
                  </a:lnTo>
                  <a:lnTo>
                    <a:pt x="608441" y="7206"/>
                  </a:lnTo>
                  <a:lnTo>
                    <a:pt x="675105" y="3247"/>
                  </a:lnTo>
                  <a:lnTo>
                    <a:pt x="743673" y="823"/>
                  </a:lnTo>
                  <a:lnTo>
                    <a:pt x="813899" y="0"/>
                  </a:lnTo>
                  <a:lnTo>
                    <a:pt x="884126" y="823"/>
                  </a:lnTo>
                  <a:lnTo>
                    <a:pt x="952693" y="3247"/>
                  </a:lnTo>
                  <a:lnTo>
                    <a:pt x="1019358" y="7206"/>
                  </a:lnTo>
                  <a:lnTo>
                    <a:pt x="1083875" y="12631"/>
                  </a:lnTo>
                  <a:lnTo>
                    <a:pt x="1146000" y="19456"/>
                  </a:lnTo>
                  <a:lnTo>
                    <a:pt x="1205489" y="27613"/>
                  </a:lnTo>
                  <a:lnTo>
                    <a:pt x="1262097" y="37035"/>
                  </a:lnTo>
                  <a:lnTo>
                    <a:pt x="1315581" y="47654"/>
                  </a:lnTo>
                  <a:lnTo>
                    <a:pt x="1365696" y="59403"/>
                  </a:lnTo>
                  <a:lnTo>
                    <a:pt x="1412197" y="72216"/>
                  </a:lnTo>
                  <a:lnTo>
                    <a:pt x="1454841" y="86024"/>
                  </a:lnTo>
                  <a:lnTo>
                    <a:pt x="1493383" y="100760"/>
                  </a:lnTo>
                  <a:lnTo>
                    <a:pt x="1557184" y="132747"/>
                  </a:lnTo>
                  <a:lnTo>
                    <a:pt x="1601645" y="167641"/>
                  </a:lnTo>
                  <a:lnTo>
                    <a:pt x="1624812" y="204900"/>
                  </a:lnTo>
                  <a:lnTo>
                    <a:pt x="1627799" y="224249"/>
                  </a:lnTo>
                  <a:lnTo>
                    <a:pt x="1616012" y="262491"/>
                  </a:lnTo>
                  <a:lnTo>
                    <a:pt x="1581954" y="298635"/>
                  </a:lnTo>
                  <a:lnTo>
                    <a:pt x="1527579" y="332142"/>
                  </a:lnTo>
                  <a:lnTo>
                    <a:pt x="1454841" y="362476"/>
                  </a:lnTo>
                  <a:lnTo>
                    <a:pt x="1412197" y="376283"/>
                  </a:lnTo>
                  <a:lnTo>
                    <a:pt x="1365696" y="389096"/>
                  </a:lnTo>
                  <a:lnTo>
                    <a:pt x="1315581" y="400845"/>
                  </a:lnTo>
                  <a:lnTo>
                    <a:pt x="1262097" y="411464"/>
                  </a:lnTo>
                  <a:lnTo>
                    <a:pt x="1205489" y="420886"/>
                  </a:lnTo>
                  <a:lnTo>
                    <a:pt x="1146000" y="429043"/>
                  </a:lnTo>
                  <a:lnTo>
                    <a:pt x="1083875" y="435868"/>
                  </a:lnTo>
                  <a:lnTo>
                    <a:pt x="1019358" y="441293"/>
                  </a:lnTo>
                  <a:lnTo>
                    <a:pt x="952693" y="445252"/>
                  </a:lnTo>
                  <a:lnTo>
                    <a:pt x="884126" y="447676"/>
                  </a:lnTo>
                  <a:lnTo>
                    <a:pt x="813899" y="448499"/>
                  </a:lnTo>
                  <a:lnTo>
                    <a:pt x="743673" y="447676"/>
                  </a:lnTo>
                  <a:lnTo>
                    <a:pt x="675105" y="445252"/>
                  </a:lnTo>
                  <a:lnTo>
                    <a:pt x="608441" y="441293"/>
                  </a:lnTo>
                  <a:lnTo>
                    <a:pt x="543924" y="435868"/>
                  </a:lnTo>
                  <a:lnTo>
                    <a:pt x="481799" y="429043"/>
                  </a:lnTo>
                  <a:lnTo>
                    <a:pt x="422310" y="420886"/>
                  </a:lnTo>
                  <a:lnTo>
                    <a:pt x="365702" y="411464"/>
                  </a:lnTo>
                  <a:lnTo>
                    <a:pt x="312218" y="400845"/>
                  </a:lnTo>
                  <a:lnTo>
                    <a:pt x="262103" y="389096"/>
                  </a:lnTo>
                  <a:lnTo>
                    <a:pt x="215601" y="376283"/>
                  </a:lnTo>
                  <a:lnTo>
                    <a:pt x="172958" y="362476"/>
                  </a:lnTo>
                  <a:lnTo>
                    <a:pt x="134416" y="347739"/>
                  </a:lnTo>
                  <a:lnTo>
                    <a:pt x="70615" y="315752"/>
                  </a:lnTo>
                  <a:lnTo>
                    <a:pt x="26154" y="280859"/>
                  </a:lnTo>
                  <a:lnTo>
                    <a:pt x="2987" y="243599"/>
                  </a:lnTo>
                  <a:lnTo>
                    <a:pt x="0" y="224249"/>
                  </a:lnTo>
                  <a:close/>
                </a:path>
              </a:pathLst>
            </a:custGeom>
            <a:ln w="25549">
              <a:solidFill>
                <a:srgbClr val="88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768066" y="2478750"/>
            <a:ext cx="721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rgbClr val="FFFFFF"/>
                </a:solidFill>
              </a:rPr>
              <a:t>age</a:t>
            </a:r>
            <a:r>
              <a:rPr spc="-1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&lt;</a:t>
            </a:r>
            <a:r>
              <a:rPr spc="-10">
                <a:solidFill>
                  <a:srgbClr val="FFFFFF"/>
                </a:solidFill>
              </a:rPr>
              <a:t> </a:t>
            </a:r>
            <a:r>
              <a:rPr spc="-25">
                <a:solidFill>
                  <a:srgbClr val="FFFFFF"/>
                </a:solidFill>
              </a:rPr>
              <a:t>15</a:t>
            </a:r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4420411" y="3135169"/>
            <a:ext cx="1654175" cy="474980"/>
            <a:chOff x="4420410" y="2277919"/>
            <a:chExt cx="1654175" cy="474980"/>
          </a:xfrm>
        </p:grpSpPr>
        <p:sp>
          <p:nvSpPr>
            <p:cNvPr id="25" name="object 25"/>
            <p:cNvSpPr/>
            <p:nvPr/>
          </p:nvSpPr>
          <p:spPr>
            <a:xfrm>
              <a:off x="4433428" y="2290937"/>
              <a:ext cx="1628139" cy="448945"/>
            </a:xfrm>
            <a:custGeom>
              <a:avLst/>
              <a:gdLst/>
              <a:ahLst/>
              <a:cxnLst/>
              <a:rect l="l" t="t" r="r" b="b"/>
              <a:pathLst>
                <a:path w="1628139" h="448944">
                  <a:moveTo>
                    <a:pt x="813899" y="448499"/>
                  </a:moveTo>
                  <a:lnTo>
                    <a:pt x="743673" y="447676"/>
                  </a:lnTo>
                  <a:lnTo>
                    <a:pt x="675105" y="445252"/>
                  </a:lnTo>
                  <a:lnTo>
                    <a:pt x="608441" y="441293"/>
                  </a:lnTo>
                  <a:lnTo>
                    <a:pt x="543924" y="435868"/>
                  </a:lnTo>
                  <a:lnTo>
                    <a:pt x="481799" y="429043"/>
                  </a:lnTo>
                  <a:lnTo>
                    <a:pt x="422310" y="420886"/>
                  </a:lnTo>
                  <a:lnTo>
                    <a:pt x="365702" y="411464"/>
                  </a:lnTo>
                  <a:lnTo>
                    <a:pt x="312218" y="400845"/>
                  </a:lnTo>
                  <a:lnTo>
                    <a:pt x="262103" y="389096"/>
                  </a:lnTo>
                  <a:lnTo>
                    <a:pt x="215601" y="376283"/>
                  </a:lnTo>
                  <a:lnTo>
                    <a:pt x="172958" y="362476"/>
                  </a:lnTo>
                  <a:lnTo>
                    <a:pt x="134416" y="347739"/>
                  </a:lnTo>
                  <a:lnTo>
                    <a:pt x="70615" y="315752"/>
                  </a:lnTo>
                  <a:lnTo>
                    <a:pt x="26154" y="280859"/>
                  </a:lnTo>
                  <a:lnTo>
                    <a:pt x="2987" y="243599"/>
                  </a:lnTo>
                  <a:lnTo>
                    <a:pt x="0" y="224249"/>
                  </a:lnTo>
                  <a:lnTo>
                    <a:pt x="2987" y="204900"/>
                  </a:lnTo>
                  <a:lnTo>
                    <a:pt x="26154" y="167641"/>
                  </a:lnTo>
                  <a:lnTo>
                    <a:pt x="70615" y="132747"/>
                  </a:lnTo>
                  <a:lnTo>
                    <a:pt x="134416" y="100760"/>
                  </a:lnTo>
                  <a:lnTo>
                    <a:pt x="172958" y="86024"/>
                  </a:lnTo>
                  <a:lnTo>
                    <a:pt x="215601" y="72216"/>
                  </a:lnTo>
                  <a:lnTo>
                    <a:pt x="262103" y="59403"/>
                  </a:lnTo>
                  <a:lnTo>
                    <a:pt x="312218" y="47654"/>
                  </a:lnTo>
                  <a:lnTo>
                    <a:pt x="365702" y="37035"/>
                  </a:lnTo>
                  <a:lnTo>
                    <a:pt x="422310" y="27613"/>
                  </a:lnTo>
                  <a:lnTo>
                    <a:pt x="481799" y="19456"/>
                  </a:lnTo>
                  <a:lnTo>
                    <a:pt x="543924" y="12631"/>
                  </a:lnTo>
                  <a:lnTo>
                    <a:pt x="608441" y="7206"/>
                  </a:lnTo>
                  <a:lnTo>
                    <a:pt x="675105" y="3247"/>
                  </a:lnTo>
                  <a:lnTo>
                    <a:pt x="743673" y="823"/>
                  </a:lnTo>
                  <a:lnTo>
                    <a:pt x="813899" y="0"/>
                  </a:lnTo>
                  <a:lnTo>
                    <a:pt x="884126" y="823"/>
                  </a:lnTo>
                  <a:lnTo>
                    <a:pt x="952693" y="3247"/>
                  </a:lnTo>
                  <a:lnTo>
                    <a:pt x="1019358" y="7206"/>
                  </a:lnTo>
                  <a:lnTo>
                    <a:pt x="1083875" y="12631"/>
                  </a:lnTo>
                  <a:lnTo>
                    <a:pt x="1146000" y="19456"/>
                  </a:lnTo>
                  <a:lnTo>
                    <a:pt x="1205489" y="27613"/>
                  </a:lnTo>
                  <a:lnTo>
                    <a:pt x="1262097" y="37035"/>
                  </a:lnTo>
                  <a:lnTo>
                    <a:pt x="1315581" y="47654"/>
                  </a:lnTo>
                  <a:lnTo>
                    <a:pt x="1365696" y="59403"/>
                  </a:lnTo>
                  <a:lnTo>
                    <a:pt x="1412198" y="72216"/>
                  </a:lnTo>
                  <a:lnTo>
                    <a:pt x="1454841" y="86024"/>
                  </a:lnTo>
                  <a:lnTo>
                    <a:pt x="1493383" y="100760"/>
                  </a:lnTo>
                  <a:lnTo>
                    <a:pt x="1557184" y="132747"/>
                  </a:lnTo>
                  <a:lnTo>
                    <a:pt x="1601645" y="167641"/>
                  </a:lnTo>
                  <a:lnTo>
                    <a:pt x="1624812" y="204900"/>
                  </a:lnTo>
                  <a:lnTo>
                    <a:pt x="1627799" y="224249"/>
                  </a:lnTo>
                  <a:lnTo>
                    <a:pt x="1624812" y="243599"/>
                  </a:lnTo>
                  <a:lnTo>
                    <a:pt x="1601645" y="280859"/>
                  </a:lnTo>
                  <a:lnTo>
                    <a:pt x="1557184" y="315752"/>
                  </a:lnTo>
                  <a:lnTo>
                    <a:pt x="1493383" y="347739"/>
                  </a:lnTo>
                  <a:lnTo>
                    <a:pt x="1454841" y="362476"/>
                  </a:lnTo>
                  <a:lnTo>
                    <a:pt x="1412198" y="376283"/>
                  </a:lnTo>
                  <a:lnTo>
                    <a:pt x="1365696" y="389096"/>
                  </a:lnTo>
                  <a:lnTo>
                    <a:pt x="1315581" y="400845"/>
                  </a:lnTo>
                  <a:lnTo>
                    <a:pt x="1262097" y="411464"/>
                  </a:lnTo>
                  <a:lnTo>
                    <a:pt x="1205489" y="420886"/>
                  </a:lnTo>
                  <a:lnTo>
                    <a:pt x="1146000" y="429043"/>
                  </a:lnTo>
                  <a:lnTo>
                    <a:pt x="1083875" y="435868"/>
                  </a:lnTo>
                  <a:lnTo>
                    <a:pt x="1019358" y="441293"/>
                  </a:lnTo>
                  <a:lnTo>
                    <a:pt x="952693" y="445252"/>
                  </a:lnTo>
                  <a:lnTo>
                    <a:pt x="884126" y="447676"/>
                  </a:lnTo>
                  <a:lnTo>
                    <a:pt x="813899" y="448499"/>
                  </a:lnTo>
                  <a:close/>
                </a:path>
              </a:pathLst>
            </a:custGeom>
            <a:solidFill>
              <a:srgbClr val="72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33428" y="2290937"/>
              <a:ext cx="1628139" cy="448945"/>
            </a:xfrm>
            <a:custGeom>
              <a:avLst/>
              <a:gdLst/>
              <a:ahLst/>
              <a:cxnLst/>
              <a:rect l="l" t="t" r="r" b="b"/>
              <a:pathLst>
                <a:path w="1628139" h="448944">
                  <a:moveTo>
                    <a:pt x="0" y="224249"/>
                  </a:moveTo>
                  <a:lnTo>
                    <a:pt x="2987" y="204900"/>
                  </a:lnTo>
                  <a:lnTo>
                    <a:pt x="11787" y="186008"/>
                  </a:lnTo>
                  <a:lnTo>
                    <a:pt x="45845" y="149865"/>
                  </a:lnTo>
                  <a:lnTo>
                    <a:pt x="100220" y="116357"/>
                  </a:lnTo>
                  <a:lnTo>
                    <a:pt x="172958" y="86024"/>
                  </a:lnTo>
                  <a:lnTo>
                    <a:pt x="215601" y="72216"/>
                  </a:lnTo>
                  <a:lnTo>
                    <a:pt x="262103" y="59403"/>
                  </a:lnTo>
                  <a:lnTo>
                    <a:pt x="312218" y="47654"/>
                  </a:lnTo>
                  <a:lnTo>
                    <a:pt x="365702" y="37035"/>
                  </a:lnTo>
                  <a:lnTo>
                    <a:pt x="422310" y="27613"/>
                  </a:lnTo>
                  <a:lnTo>
                    <a:pt x="481799" y="19456"/>
                  </a:lnTo>
                  <a:lnTo>
                    <a:pt x="543924" y="12631"/>
                  </a:lnTo>
                  <a:lnTo>
                    <a:pt x="608441" y="7206"/>
                  </a:lnTo>
                  <a:lnTo>
                    <a:pt x="675105" y="3247"/>
                  </a:lnTo>
                  <a:lnTo>
                    <a:pt x="743673" y="823"/>
                  </a:lnTo>
                  <a:lnTo>
                    <a:pt x="813899" y="0"/>
                  </a:lnTo>
                  <a:lnTo>
                    <a:pt x="884126" y="823"/>
                  </a:lnTo>
                  <a:lnTo>
                    <a:pt x="952693" y="3247"/>
                  </a:lnTo>
                  <a:lnTo>
                    <a:pt x="1019358" y="7206"/>
                  </a:lnTo>
                  <a:lnTo>
                    <a:pt x="1083875" y="12631"/>
                  </a:lnTo>
                  <a:lnTo>
                    <a:pt x="1146000" y="19456"/>
                  </a:lnTo>
                  <a:lnTo>
                    <a:pt x="1205489" y="27613"/>
                  </a:lnTo>
                  <a:lnTo>
                    <a:pt x="1262097" y="37035"/>
                  </a:lnTo>
                  <a:lnTo>
                    <a:pt x="1315581" y="47654"/>
                  </a:lnTo>
                  <a:lnTo>
                    <a:pt x="1365696" y="59403"/>
                  </a:lnTo>
                  <a:lnTo>
                    <a:pt x="1412198" y="72216"/>
                  </a:lnTo>
                  <a:lnTo>
                    <a:pt x="1454841" y="86024"/>
                  </a:lnTo>
                  <a:lnTo>
                    <a:pt x="1493383" y="100760"/>
                  </a:lnTo>
                  <a:lnTo>
                    <a:pt x="1557184" y="132747"/>
                  </a:lnTo>
                  <a:lnTo>
                    <a:pt x="1601645" y="167641"/>
                  </a:lnTo>
                  <a:lnTo>
                    <a:pt x="1624812" y="204900"/>
                  </a:lnTo>
                  <a:lnTo>
                    <a:pt x="1627799" y="224249"/>
                  </a:lnTo>
                  <a:lnTo>
                    <a:pt x="1616012" y="262491"/>
                  </a:lnTo>
                  <a:lnTo>
                    <a:pt x="1581954" y="298635"/>
                  </a:lnTo>
                  <a:lnTo>
                    <a:pt x="1527579" y="332142"/>
                  </a:lnTo>
                  <a:lnTo>
                    <a:pt x="1454841" y="362476"/>
                  </a:lnTo>
                  <a:lnTo>
                    <a:pt x="1412198" y="376283"/>
                  </a:lnTo>
                  <a:lnTo>
                    <a:pt x="1365696" y="389096"/>
                  </a:lnTo>
                  <a:lnTo>
                    <a:pt x="1315581" y="400845"/>
                  </a:lnTo>
                  <a:lnTo>
                    <a:pt x="1262097" y="411464"/>
                  </a:lnTo>
                  <a:lnTo>
                    <a:pt x="1205489" y="420886"/>
                  </a:lnTo>
                  <a:lnTo>
                    <a:pt x="1146000" y="429043"/>
                  </a:lnTo>
                  <a:lnTo>
                    <a:pt x="1083875" y="435868"/>
                  </a:lnTo>
                  <a:lnTo>
                    <a:pt x="1019358" y="441293"/>
                  </a:lnTo>
                  <a:lnTo>
                    <a:pt x="952693" y="445252"/>
                  </a:lnTo>
                  <a:lnTo>
                    <a:pt x="884126" y="447676"/>
                  </a:lnTo>
                  <a:lnTo>
                    <a:pt x="813899" y="448499"/>
                  </a:lnTo>
                  <a:lnTo>
                    <a:pt x="743673" y="447676"/>
                  </a:lnTo>
                  <a:lnTo>
                    <a:pt x="675105" y="445252"/>
                  </a:lnTo>
                  <a:lnTo>
                    <a:pt x="608441" y="441293"/>
                  </a:lnTo>
                  <a:lnTo>
                    <a:pt x="543924" y="435868"/>
                  </a:lnTo>
                  <a:lnTo>
                    <a:pt x="481799" y="429043"/>
                  </a:lnTo>
                  <a:lnTo>
                    <a:pt x="422310" y="420886"/>
                  </a:lnTo>
                  <a:lnTo>
                    <a:pt x="365702" y="411464"/>
                  </a:lnTo>
                  <a:lnTo>
                    <a:pt x="312218" y="400845"/>
                  </a:lnTo>
                  <a:lnTo>
                    <a:pt x="262103" y="389096"/>
                  </a:lnTo>
                  <a:lnTo>
                    <a:pt x="215601" y="376283"/>
                  </a:lnTo>
                  <a:lnTo>
                    <a:pt x="172958" y="362476"/>
                  </a:lnTo>
                  <a:lnTo>
                    <a:pt x="134416" y="347739"/>
                  </a:lnTo>
                  <a:lnTo>
                    <a:pt x="70615" y="315752"/>
                  </a:lnTo>
                  <a:lnTo>
                    <a:pt x="26154" y="280859"/>
                  </a:lnTo>
                  <a:lnTo>
                    <a:pt x="2987" y="243599"/>
                  </a:lnTo>
                  <a:lnTo>
                    <a:pt x="0" y="224249"/>
                  </a:lnTo>
                  <a:close/>
                </a:path>
              </a:pathLst>
            </a:custGeom>
            <a:ln w="25549">
              <a:solidFill>
                <a:srgbClr val="88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903783" y="3247850"/>
            <a:ext cx="6877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rgbClr val="FFFFFF"/>
                </a:solidFill>
              </a:rPr>
              <a:t>is</a:t>
            </a:r>
            <a:r>
              <a:rPr spc="-20">
                <a:solidFill>
                  <a:srgbClr val="FFFFFF"/>
                </a:solidFill>
              </a:rPr>
              <a:t> </a:t>
            </a:r>
            <a:r>
              <a:rPr spc="-10">
                <a:solidFill>
                  <a:srgbClr val="FFFFFF"/>
                </a:solidFill>
              </a:rPr>
              <a:t>male?</a:t>
            </a:r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64175" y="2827729"/>
            <a:ext cx="2986405" cy="962025"/>
          </a:xfrm>
          <a:custGeom>
            <a:avLst/>
            <a:gdLst/>
            <a:ahLst/>
            <a:cxnLst/>
            <a:rect l="l" t="t" r="r" b="b"/>
            <a:pathLst>
              <a:path w="2986404" h="962025">
                <a:moveTo>
                  <a:pt x="1766467" y="0"/>
                </a:moveTo>
                <a:lnTo>
                  <a:pt x="881767" y="320699"/>
                </a:lnTo>
              </a:path>
              <a:path w="2986404" h="962025">
                <a:moveTo>
                  <a:pt x="1764959" y="0"/>
                </a:moveTo>
                <a:lnTo>
                  <a:pt x="2985959" y="384599"/>
                </a:lnTo>
              </a:path>
              <a:path w="2986404" h="962025">
                <a:moveTo>
                  <a:pt x="884699" y="769099"/>
                </a:moveTo>
                <a:lnTo>
                  <a:pt x="0" y="961399"/>
                </a:lnTo>
              </a:path>
              <a:path w="2986404" h="962025">
                <a:moveTo>
                  <a:pt x="883192" y="769099"/>
                </a:moveTo>
                <a:lnTo>
                  <a:pt x="1629292" y="961399"/>
                </a:lnTo>
              </a:path>
            </a:pathLst>
          </a:custGeom>
          <a:ln w="19074">
            <a:solidFill>
              <a:srgbClr val="3333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485589" y="2794157"/>
            <a:ext cx="1441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Y</a:t>
            </a:r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775020" y="2781925"/>
            <a:ext cx="154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N</a:t>
            </a:r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541123" y="3487783"/>
            <a:ext cx="1441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Y</a:t>
            </a:r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825425" y="3486932"/>
            <a:ext cx="154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N</a:t>
            </a:r>
            <a:endParaRPr/>
          </a:p>
        </p:txBody>
      </p:sp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865300" y="3859319"/>
            <a:ext cx="879726" cy="240629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459353" y="4132944"/>
            <a:ext cx="820499" cy="21736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3881517" y="3337033"/>
            <a:ext cx="4722495" cy="1031240"/>
            <a:chOff x="3881516" y="2479783"/>
            <a:chExt cx="4722495" cy="1031240"/>
          </a:xfrm>
        </p:grpSpPr>
        <p:pic>
          <p:nvPicPr>
            <p:cNvPr id="36" name="object 3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41986" y="2970438"/>
              <a:ext cx="879726" cy="240629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09018" y="2479783"/>
              <a:ext cx="1326848" cy="24062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03714" y="2773748"/>
              <a:ext cx="1852058" cy="217363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74774" y="3070234"/>
              <a:ext cx="1928999" cy="207793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881516" y="3293210"/>
              <a:ext cx="810370" cy="217363"/>
            </a:xfrm>
            <a:prstGeom prst="rect">
              <a:avLst/>
            </a:prstGeom>
          </p:spPr>
        </p:pic>
      </p:grpSp>
      <p:pic>
        <p:nvPicPr>
          <p:cNvPr id="41" name="object 4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814723" y="5015256"/>
            <a:ext cx="2584703" cy="463192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3503092" y="5642839"/>
            <a:ext cx="419036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The</a:t>
            </a:r>
            <a:r>
              <a:rPr spc="5"/>
              <a:t> </a:t>
            </a:r>
            <a:r>
              <a:t>smaller</a:t>
            </a:r>
            <a:r>
              <a:rPr spc="10"/>
              <a:t> </a:t>
            </a:r>
            <a:r>
              <a:rPr spc="60"/>
              <a:t>the</a:t>
            </a:r>
            <a:r>
              <a:rPr spc="5"/>
              <a:t> </a:t>
            </a:r>
            <a:r>
              <a:t>score</a:t>
            </a:r>
            <a:r>
              <a:rPr spc="10"/>
              <a:t> </a:t>
            </a:r>
            <a:r>
              <a:t>is,</a:t>
            </a:r>
            <a:r>
              <a:rPr spc="5"/>
              <a:t> </a:t>
            </a:r>
            <a:r>
              <a:rPr spc="60"/>
              <a:t>the</a:t>
            </a:r>
            <a:r>
              <a:rPr spc="10"/>
              <a:t> </a:t>
            </a:r>
            <a:r>
              <a:rPr spc="60"/>
              <a:t>better</a:t>
            </a:r>
            <a:r>
              <a:rPr spc="10"/>
              <a:t> </a:t>
            </a:r>
            <a:r>
              <a:rPr spc="60"/>
              <a:t>the</a:t>
            </a:r>
            <a:r>
              <a:rPr spc="5"/>
              <a:t> </a:t>
            </a:r>
            <a:r>
              <a:rPr spc="60"/>
              <a:t>structure</a:t>
            </a:r>
            <a:r>
              <a:rPr spc="10"/>
              <a:t> </a:t>
            </a:r>
            <a:r>
              <a:rPr spc="-25"/>
              <a:t>is</a:t>
            </a:r>
            <a:endParaRPr/>
          </a:p>
        </p:txBody>
      </p:sp>
      <p:pic>
        <p:nvPicPr>
          <p:cNvPr id="43" name="object 4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3878326" y="4453081"/>
            <a:ext cx="843599" cy="207793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435477" y="4446700"/>
            <a:ext cx="856623" cy="207793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371304"/>
            <a:ext cx="7772400" cy="579646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dirty="0">
                <a:solidFill>
                  <a:schemeClr val="tx1"/>
                </a:solidFill>
              </a:rPr>
              <a:t>Searching</a:t>
            </a:r>
            <a:r>
              <a:rPr sz="3600" spc="-65" dirty="0">
                <a:solidFill>
                  <a:schemeClr val="tx1"/>
                </a:solidFill>
              </a:rPr>
              <a:t> </a:t>
            </a:r>
            <a:r>
              <a:rPr sz="3600" spc="100" dirty="0">
                <a:solidFill>
                  <a:schemeClr val="tx1"/>
                </a:solidFill>
              </a:rPr>
              <a:t>Algorithm</a:t>
            </a:r>
            <a:r>
              <a:rPr sz="3600" spc="-55" dirty="0">
                <a:solidFill>
                  <a:schemeClr val="tx1"/>
                </a:solidFill>
              </a:rPr>
              <a:t> </a:t>
            </a:r>
            <a:r>
              <a:rPr sz="3600" spc="160" dirty="0">
                <a:solidFill>
                  <a:schemeClr val="tx1"/>
                </a:solidFill>
              </a:rPr>
              <a:t>for</a:t>
            </a:r>
            <a:r>
              <a:rPr sz="3600" spc="-60" dirty="0">
                <a:solidFill>
                  <a:schemeClr val="tx1"/>
                </a:solidFill>
              </a:rPr>
              <a:t> </a:t>
            </a:r>
            <a:r>
              <a:rPr sz="3600" dirty="0">
                <a:solidFill>
                  <a:schemeClr val="tx1"/>
                </a:solidFill>
              </a:rPr>
              <a:t>Single</a:t>
            </a:r>
            <a:r>
              <a:rPr sz="3600" spc="-55" dirty="0">
                <a:solidFill>
                  <a:schemeClr val="tx1"/>
                </a:solidFill>
              </a:rPr>
              <a:t> </a:t>
            </a:r>
            <a:r>
              <a:rPr sz="3600" spc="-20" dirty="0">
                <a:solidFill>
                  <a:schemeClr val="tx1"/>
                </a:solidFill>
              </a:rPr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1177" y="1508726"/>
            <a:ext cx="8150956" cy="2971967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75895" indent="-163195">
              <a:spcBef>
                <a:spcPts val="1315"/>
              </a:spcBef>
              <a:buChar char="•"/>
              <a:tabLst>
                <a:tab pos="175895" algn="l"/>
              </a:tabLst>
            </a:pPr>
            <a:r>
              <a:rPr sz="2400" dirty="0"/>
              <a:t>Enumerate</a:t>
            </a:r>
            <a:r>
              <a:rPr sz="2400" spc="110" dirty="0"/>
              <a:t> </a:t>
            </a:r>
            <a:r>
              <a:rPr sz="2400" spc="80" dirty="0"/>
              <a:t>the</a:t>
            </a:r>
            <a:r>
              <a:rPr sz="2400" spc="110" dirty="0"/>
              <a:t> </a:t>
            </a:r>
            <a:r>
              <a:rPr sz="2400" dirty="0"/>
              <a:t>possible</a:t>
            </a:r>
            <a:r>
              <a:rPr sz="2400" spc="114" dirty="0"/>
              <a:t> </a:t>
            </a:r>
            <a:r>
              <a:rPr sz="2400" spc="65" dirty="0"/>
              <a:t>tree</a:t>
            </a:r>
            <a:r>
              <a:rPr sz="2400" spc="110" dirty="0"/>
              <a:t> </a:t>
            </a:r>
            <a:r>
              <a:rPr sz="2400" spc="55" dirty="0"/>
              <a:t>structures</a:t>
            </a:r>
            <a:r>
              <a:rPr sz="2400" spc="114" dirty="0"/>
              <a:t> </a:t>
            </a:r>
            <a:r>
              <a:rPr sz="2400" i="1" spc="50" dirty="0"/>
              <a:t>q</a:t>
            </a:r>
            <a:endParaRPr sz="2400" i="1" dirty="0"/>
          </a:p>
          <a:p>
            <a:pPr marL="175895" indent="-163195">
              <a:spcBef>
                <a:spcPts val="1215"/>
              </a:spcBef>
              <a:buChar char="•"/>
              <a:tabLst>
                <a:tab pos="175895" algn="l"/>
              </a:tabLst>
            </a:pPr>
            <a:r>
              <a:rPr sz="2400" dirty="0"/>
              <a:t>Calculate</a:t>
            </a:r>
            <a:r>
              <a:rPr sz="2400" spc="25" dirty="0"/>
              <a:t> </a:t>
            </a:r>
            <a:r>
              <a:rPr sz="2400" spc="80" dirty="0"/>
              <a:t>the</a:t>
            </a:r>
            <a:r>
              <a:rPr sz="2400" spc="25" dirty="0"/>
              <a:t> </a:t>
            </a:r>
            <a:r>
              <a:rPr sz="2400" spc="65" dirty="0"/>
              <a:t>structure</a:t>
            </a:r>
            <a:r>
              <a:rPr sz="2400" spc="25" dirty="0"/>
              <a:t> </a:t>
            </a:r>
            <a:r>
              <a:rPr sz="2400" dirty="0"/>
              <a:t>score</a:t>
            </a:r>
            <a:r>
              <a:rPr sz="2400" spc="25" dirty="0"/>
              <a:t> </a:t>
            </a:r>
            <a:r>
              <a:rPr sz="2400" spc="100" dirty="0"/>
              <a:t>for</a:t>
            </a:r>
            <a:r>
              <a:rPr sz="2400" spc="30" dirty="0"/>
              <a:t> </a:t>
            </a:r>
            <a:r>
              <a:rPr sz="2400" spc="80" dirty="0"/>
              <a:t>the</a:t>
            </a:r>
            <a:r>
              <a:rPr sz="2400" spc="25" dirty="0"/>
              <a:t> </a:t>
            </a:r>
            <a:r>
              <a:rPr sz="2400" i="1" dirty="0"/>
              <a:t>q</a:t>
            </a:r>
            <a:r>
              <a:rPr sz="2400" dirty="0"/>
              <a:t>,</a:t>
            </a:r>
            <a:r>
              <a:rPr sz="2400" spc="25" dirty="0"/>
              <a:t> </a:t>
            </a:r>
            <a:r>
              <a:rPr sz="2400" dirty="0"/>
              <a:t>using</a:t>
            </a:r>
            <a:r>
              <a:rPr sz="2400" spc="20" dirty="0"/>
              <a:t> </a:t>
            </a:r>
            <a:r>
              <a:rPr sz="2400" spc="80" dirty="0"/>
              <a:t>the</a:t>
            </a:r>
            <a:r>
              <a:rPr sz="2400" spc="30" dirty="0"/>
              <a:t> </a:t>
            </a:r>
            <a:r>
              <a:rPr sz="2400" dirty="0"/>
              <a:t>scoring</a:t>
            </a:r>
            <a:r>
              <a:rPr sz="2400" spc="20" dirty="0"/>
              <a:t> </a:t>
            </a:r>
            <a:r>
              <a:rPr sz="2400" spc="-25" dirty="0"/>
              <a:t>eq.</a:t>
            </a:r>
            <a:endParaRPr sz="2400" dirty="0"/>
          </a:p>
          <a:p>
            <a:pPr>
              <a:lnSpc>
                <a:spcPct val="100000"/>
              </a:lnSpc>
              <a:buFont typeface="Arial"/>
              <a:buChar char="•"/>
            </a:pPr>
            <a:endParaRPr sz="2400" dirty="0"/>
          </a:p>
          <a:p>
            <a:pPr>
              <a:spcBef>
                <a:spcPts val="450"/>
              </a:spcBef>
              <a:buFont typeface="Arial"/>
              <a:buChar char="•"/>
            </a:pPr>
            <a:endParaRPr sz="2400" dirty="0"/>
          </a:p>
          <a:p>
            <a:pPr marL="175895" indent="-163195">
              <a:buChar char="•"/>
              <a:tabLst>
                <a:tab pos="175895" algn="l"/>
              </a:tabLst>
            </a:pPr>
            <a:r>
              <a:rPr sz="2400" dirty="0"/>
              <a:t>Find</a:t>
            </a:r>
            <a:r>
              <a:rPr sz="2400" spc="-10" dirty="0"/>
              <a:t> </a:t>
            </a:r>
            <a:r>
              <a:rPr sz="2400" spc="80" dirty="0"/>
              <a:t>the</a:t>
            </a:r>
            <a:r>
              <a:rPr sz="2400" spc="-5" dirty="0"/>
              <a:t> </a:t>
            </a:r>
            <a:r>
              <a:rPr sz="2400" spc="50" dirty="0"/>
              <a:t>best</a:t>
            </a:r>
            <a:r>
              <a:rPr sz="2400" spc="-5" dirty="0"/>
              <a:t> </a:t>
            </a:r>
            <a:r>
              <a:rPr sz="2400" spc="65" dirty="0"/>
              <a:t>tree</a:t>
            </a:r>
            <a:r>
              <a:rPr sz="2400" spc="-5" dirty="0"/>
              <a:t> </a:t>
            </a:r>
            <a:r>
              <a:rPr sz="2400" spc="55" dirty="0"/>
              <a:t>structure,</a:t>
            </a:r>
            <a:r>
              <a:rPr sz="2400" spc="-5" dirty="0"/>
              <a:t> </a:t>
            </a:r>
            <a:r>
              <a:rPr sz="2400" spc="55" dirty="0"/>
              <a:t>and</a:t>
            </a:r>
            <a:r>
              <a:rPr sz="2400" spc="-10" dirty="0"/>
              <a:t> </a:t>
            </a:r>
            <a:r>
              <a:rPr sz="2400" dirty="0"/>
              <a:t>use</a:t>
            </a:r>
            <a:r>
              <a:rPr sz="2400" spc="-5" dirty="0"/>
              <a:t> </a:t>
            </a:r>
            <a:r>
              <a:rPr sz="2400" spc="80" dirty="0"/>
              <a:t>the</a:t>
            </a:r>
            <a:r>
              <a:rPr sz="2400" spc="-5" dirty="0"/>
              <a:t> </a:t>
            </a:r>
            <a:r>
              <a:rPr sz="2400" spc="75" dirty="0"/>
              <a:t>optimal</a:t>
            </a:r>
            <a:r>
              <a:rPr sz="2400" spc="-10" dirty="0"/>
              <a:t> </a:t>
            </a:r>
            <a:r>
              <a:rPr sz="2400" dirty="0"/>
              <a:t>leaf</a:t>
            </a:r>
            <a:r>
              <a:rPr sz="2400" spc="-5" dirty="0"/>
              <a:t> </a:t>
            </a:r>
            <a:r>
              <a:rPr sz="2400" spc="50" dirty="0"/>
              <a:t>weight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451177" y="5087321"/>
            <a:ext cx="754135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indent="-163195">
              <a:spcBef>
                <a:spcPts val="100"/>
              </a:spcBef>
              <a:buChar char="•"/>
              <a:tabLst>
                <a:tab pos="175895" algn="l"/>
              </a:tabLst>
            </a:pPr>
            <a:r>
              <a:rPr sz="2400" spc="-55" dirty="0"/>
              <a:t>But…</a:t>
            </a:r>
            <a:r>
              <a:rPr sz="2400" spc="20" dirty="0"/>
              <a:t> </a:t>
            </a:r>
            <a:r>
              <a:rPr sz="2400" spc="65" dirty="0"/>
              <a:t>there</a:t>
            </a:r>
            <a:r>
              <a:rPr sz="2400" spc="35" dirty="0"/>
              <a:t> </a:t>
            </a:r>
            <a:r>
              <a:rPr sz="2400" dirty="0"/>
              <a:t>can</a:t>
            </a:r>
            <a:r>
              <a:rPr sz="2400" spc="25" dirty="0"/>
              <a:t> </a:t>
            </a:r>
            <a:r>
              <a:rPr sz="2400" dirty="0"/>
              <a:t>be</a:t>
            </a:r>
            <a:r>
              <a:rPr sz="2400" spc="35" dirty="0"/>
              <a:t> </a:t>
            </a:r>
            <a:r>
              <a:rPr sz="2400" spc="70" dirty="0"/>
              <a:t>infinite</a:t>
            </a:r>
            <a:r>
              <a:rPr sz="2400" spc="30" dirty="0"/>
              <a:t> </a:t>
            </a:r>
            <a:r>
              <a:rPr sz="2400" dirty="0"/>
              <a:t>possible</a:t>
            </a:r>
            <a:r>
              <a:rPr sz="2400" spc="35" dirty="0"/>
              <a:t> </a:t>
            </a:r>
            <a:r>
              <a:rPr sz="2400" spc="65" dirty="0"/>
              <a:t>tree</a:t>
            </a:r>
            <a:r>
              <a:rPr sz="2400" spc="35" dirty="0"/>
              <a:t> </a:t>
            </a:r>
            <a:r>
              <a:rPr sz="2400" spc="-10" dirty="0"/>
              <a:t>structures..</a:t>
            </a:r>
            <a:endParaRPr sz="24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014" y="2887939"/>
            <a:ext cx="3387253" cy="4553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014" y="4236603"/>
            <a:ext cx="1907305" cy="547403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7694" y="398405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chemeClr val="tx1"/>
                </a:solidFill>
              </a:rPr>
              <a:t>Greedy</a:t>
            </a:r>
            <a:r>
              <a:rPr spc="-20">
                <a:solidFill>
                  <a:schemeClr val="tx1"/>
                </a:solidFill>
              </a:rPr>
              <a:t> </a:t>
            </a:r>
            <a:r>
              <a:rPr spc="50">
                <a:solidFill>
                  <a:schemeClr val="tx1"/>
                </a:solidFill>
              </a:rPr>
              <a:t>Learning</a:t>
            </a:r>
            <a:r>
              <a:rPr spc="-15">
                <a:solidFill>
                  <a:schemeClr val="tx1"/>
                </a:solidFill>
              </a:rPr>
              <a:t> </a:t>
            </a:r>
            <a:r>
              <a:rPr spc="135">
                <a:solidFill>
                  <a:schemeClr val="tx1"/>
                </a:solidFill>
              </a:rPr>
              <a:t>of</a:t>
            </a:r>
            <a:r>
              <a:rPr spc="-15">
                <a:solidFill>
                  <a:schemeClr val="tx1"/>
                </a:solidFill>
              </a:rPr>
              <a:t> </a:t>
            </a:r>
            <a:r>
              <a:rPr spc="110">
                <a:solidFill>
                  <a:schemeClr val="tx1"/>
                </a:solidFill>
              </a:rPr>
              <a:t>the</a:t>
            </a:r>
            <a:r>
              <a:rPr spc="-10">
                <a:solidFill>
                  <a:schemeClr val="tx1"/>
                </a:solidFill>
              </a:rPr>
              <a:t> </a:t>
            </a:r>
            <a:r>
              <a:rPr spc="-20">
                <a:solidFill>
                  <a:schemeClr val="tx1"/>
                </a:solidFill>
              </a:rPr>
              <a:t>Tree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101" y="1248412"/>
            <a:ext cx="7298690" cy="221535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75895" indent="-163195">
              <a:spcBef>
                <a:spcPts val="775"/>
              </a:spcBef>
              <a:buChar char="•"/>
              <a:tabLst>
                <a:tab pos="175895" algn="l"/>
              </a:tabLst>
            </a:pPr>
            <a:r>
              <a:rPr sz="2400" spc="50" dirty="0"/>
              <a:t>In</a:t>
            </a:r>
            <a:r>
              <a:rPr sz="2400" spc="15" dirty="0"/>
              <a:t> </a:t>
            </a:r>
            <a:r>
              <a:rPr sz="2400" dirty="0"/>
              <a:t>practice,</a:t>
            </a:r>
            <a:r>
              <a:rPr sz="2400" spc="20" dirty="0"/>
              <a:t> </a:t>
            </a:r>
            <a:r>
              <a:rPr sz="2400" dirty="0"/>
              <a:t>we</a:t>
            </a:r>
            <a:r>
              <a:rPr sz="2400" spc="25" dirty="0"/>
              <a:t> </a:t>
            </a:r>
            <a:r>
              <a:rPr sz="2400" spc="60" dirty="0"/>
              <a:t>grow</a:t>
            </a:r>
            <a:r>
              <a:rPr sz="2400" spc="15" dirty="0"/>
              <a:t> </a:t>
            </a:r>
            <a:r>
              <a:rPr sz="2400" spc="80" dirty="0"/>
              <a:t>the</a:t>
            </a:r>
            <a:r>
              <a:rPr sz="2400" spc="20" dirty="0"/>
              <a:t> </a:t>
            </a:r>
            <a:r>
              <a:rPr sz="2400" spc="65" dirty="0"/>
              <a:t>tree</a:t>
            </a:r>
            <a:r>
              <a:rPr sz="2400" spc="25" dirty="0"/>
              <a:t> </a:t>
            </a:r>
            <a:r>
              <a:rPr sz="2400" spc="-10" dirty="0"/>
              <a:t>greedily</a:t>
            </a:r>
            <a:endParaRPr sz="2400" dirty="0"/>
          </a:p>
          <a:p>
            <a:pPr marL="421005" lvl="1">
              <a:spcBef>
                <a:spcPts val="675"/>
              </a:spcBef>
              <a:tabLst>
                <a:tab pos="688340" algn="l"/>
              </a:tabLst>
            </a:pPr>
            <a:r>
              <a:rPr sz="2400" dirty="0"/>
              <a:t>Start</a:t>
            </a:r>
            <a:r>
              <a:rPr sz="2400" spc="5" dirty="0"/>
              <a:t> </a:t>
            </a:r>
            <a:r>
              <a:rPr sz="2400" spc="120" dirty="0"/>
              <a:t>from</a:t>
            </a:r>
            <a:r>
              <a:rPr sz="2400" spc="10" dirty="0"/>
              <a:t> </a:t>
            </a:r>
            <a:r>
              <a:rPr sz="2400" spc="65" dirty="0"/>
              <a:t>tree</a:t>
            </a:r>
            <a:r>
              <a:rPr sz="2400" spc="10" dirty="0"/>
              <a:t> </a:t>
            </a:r>
            <a:r>
              <a:rPr sz="2400" spc="90" dirty="0"/>
              <a:t>with</a:t>
            </a:r>
            <a:r>
              <a:rPr sz="2400" dirty="0"/>
              <a:t> </a:t>
            </a:r>
            <a:r>
              <a:rPr sz="2400" spc="85" dirty="0"/>
              <a:t>depth</a:t>
            </a:r>
            <a:r>
              <a:rPr sz="2400" spc="5" dirty="0"/>
              <a:t> </a:t>
            </a:r>
            <a:r>
              <a:rPr sz="2400" spc="-50" dirty="0"/>
              <a:t>0</a:t>
            </a:r>
            <a:endParaRPr sz="2400" dirty="0"/>
          </a:p>
          <a:p>
            <a:pPr marL="421005" lvl="1">
              <a:spcBef>
                <a:spcPts val="690"/>
              </a:spcBef>
              <a:tabLst>
                <a:tab pos="688340" algn="l"/>
              </a:tabLst>
            </a:pPr>
            <a:r>
              <a:rPr sz="2400" dirty="0"/>
              <a:t>For</a:t>
            </a:r>
            <a:r>
              <a:rPr sz="2400" spc="15" dirty="0"/>
              <a:t> </a:t>
            </a:r>
            <a:r>
              <a:rPr sz="2400" dirty="0"/>
              <a:t>each</a:t>
            </a:r>
            <a:r>
              <a:rPr sz="2400" spc="10" dirty="0"/>
              <a:t> </a:t>
            </a:r>
            <a:r>
              <a:rPr sz="2400" dirty="0"/>
              <a:t>leaf</a:t>
            </a:r>
            <a:r>
              <a:rPr sz="2400" spc="15" dirty="0"/>
              <a:t> </a:t>
            </a:r>
            <a:r>
              <a:rPr sz="2400" spc="65" dirty="0"/>
              <a:t>node</a:t>
            </a:r>
            <a:r>
              <a:rPr sz="2400" spc="15" dirty="0"/>
              <a:t> </a:t>
            </a:r>
            <a:r>
              <a:rPr sz="2400" spc="95" dirty="0"/>
              <a:t>of</a:t>
            </a:r>
            <a:r>
              <a:rPr sz="2400" spc="15" dirty="0"/>
              <a:t> </a:t>
            </a:r>
            <a:r>
              <a:rPr sz="2400" spc="80" dirty="0"/>
              <a:t>the</a:t>
            </a:r>
            <a:r>
              <a:rPr sz="2400" spc="15" dirty="0"/>
              <a:t> </a:t>
            </a:r>
            <a:r>
              <a:rPr sz="2400" dirty="0"/>
              <a:t>tree,</a:t>
            </a:r>
            <a:r>
              <a:rPr sz="2400" spc="20" dirty="0"/>
              <a:t> </a:t>
            </a:r>
            <a:r>
              <a:rPr sz="2400" spc="80" dirty="0"/>
              <a:t>try</a:t>
            </a:r>
            <a:r>
              <a:rPr sz="2400" spc="10" dirty="0"/>
              <a:t> </a:t>
            </a:r>
            <a:r>
              <a:rPr sz="2400" spc="105" dirty="0"/>
              <a:t>to</a:t>
            </a:r>
            <a:r>
              <a:rPr sz="2400" spc="20" dirty="0"/>
              <a:t> </a:t>
            </a:r>
            <a:r>
              <a:rPr sz="2400" spc="55" dirty="0"/>
              <a:t>add</a:t>
            </a:r>
            <a:r>
              <a:rPr sz="2400" spc="10" dirty="0"/>
              <a:t> </a:t>
            </a:r>
            <a:r>
              <a:rPr sz="2400" dirty="0"/>
              <a:t>a</a:t>
            </a:r>
            <a:r>
              <a:rPr sz="2400" spc="20" dirty="0"/>
              <a:t> </a:t>
            </a:r>
            <a:r>
              <a:rPr sz="2400" dirty="0"/>
              <a:t>split.</a:t>
            </a:r>
            <a:r>
              <a:rPr sz="2400" spc="15" dirty="0"/>
              <a:t> </a:t>
            </a:r>
            <a:r>
              <a:rPr sz="2400" dirty="0"/>
              <a:t>The</a:t>
            </a:r>
            <a:r>
              <a:rPr sz="2400" spc="20" dirty="0"/>
              <a:t> </a:t>
            </a:r>
            <a:r>
              <a:rPr sz="2400" dirty="0"/>
              <a:t>change</a:t>
            </a:r>
            <a:r>
              <a:rPr sz="2400" spc="15" dirty="0"/>
              <a:t> </a:t>
            </a:r>
            <a:r>
              <a:rPr sz="2400" spc="65" dirty="0"/>
              <a:t>of</a:t>
            </a:r>
            <a:r>
              <a:rPr lang="en-US" sz="2400" spc="65" dirty="0"/>
              <a:t> </a:t>
            </a:r>
            <a:r>
              <a:rPr lang="en-US" sz="2400" dirty="0"/>
              <a:t>objective</a:t>
            </a:r>
            <a:r>
              <a:rPr lang="en-US" sz="2400" spc="90" dirty="0"/>
              <a:t> </a:t>
            </a:r>
            <a:r>
              <a:rPr lang="en-US" sz="2400" spc="65" dirty="0"/>
              <a:t>after</a:t>
            </a:r>
            <a:r>
              <a:rPr lang="en-US" sz="2400" spc="95" dirty="0"/>
              <a:t> </a:t>
            </a:r>
            <a:r>
              <a:rPr lang="en-US" sz="2400" dirty="0"/>
              <a:t>adding</a:t>
            </a:r>
            <a:r>
              <a:rPr lang="en-US" sz="2400" spc="85" dirty="0"/>
              <a:t> </a:t>
            </a:r>
            <a:r>
              <a:rPr lang="en-US" sz="2400" spc="80" dirty="0"/>
              <a:t>the</a:t>
            </a:r>
            <a:r>
              <a:rPr lang="en-US" sz="2400" spc="95" dirty="0"/>
              <a:t> </a:t>
            </a:r>
            <a:r>
              <a:rPr lang="en-US" sz="2400" spc="55" dirty="0"/>
              <a:t>split</a:t>
            </a:r>
            <a:r>
              <a:rPr lang="en-US" sz="2400" spc="95" dirty="0"/>
              <a:t> </a:t>
            </a:r>
            <a:r>
              <a:rPr lang="en-US" sz="2400" spc="-25" dirty="0"/>
              <a:t>is</a:t>
            </a:r>
            <a:endParaRPr lang="en-US" sz="2400" dirty="0"/>
          </a:p>
          <a:p>
            <a:pPr marL="421005" lvl="1">
              <a:spcBef>
                <a:spcPts val="690"/>
              </a:spcBef>
              <a:tabLst>
                <a:tab pos="688340" algn="l"/>
              </a:tabLst>
            </a:pPr>
            <a:endParaRPr sz="2400" dirty="0"/>
          </a:p>
        </p:txBody>
      </p:sp>
      <p:sp>
        <p:nvSpPr>
          <p:cNvPr id="5" name="object 5"/>
          <p:cNvSpPr txBox="1"/>
          <p:nvPr/>
        </p:nvSpPr>
        <p:spPr>
          <a:xfrm>
            <a:off x="970074" y="5158776"/>
            <a:ext cx="717485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280035" algn="l"/>
              </a:tabLst>
            </a:pPr>
            <a:r>
              <a:rPr sz="2400" dirty="0"/>
              <a:t>Remaining </a:t>
            </a:r>
            <a:r>
              <a:rPr sz="2400" spc="50" dirty="0"/>
              <a:t>question:</a:t>
            </a:r>
            <a:r>
              <a:rPr sz="2400" spc="10" dirty="0"/>
              <a:t> </a:t>
            </a:r>
            <a:r>
              <a:rPr sz="2400" spc="80" dirty="0"/>
              <a:t>how</a:t>
            </a:r>
            <a:r>
              <a:rPr sz="2400" spc="5" dirty="0"/>
              <a:t> </a:t>
            </a:r>
            <a:r>
              <a:rPr sz="2400" spc="90" dirty="0"/>
              <a:t>do</a:t>
            </a:r>
            <a:r>
              <a:rPr sz="2400" spc="10" dirty="0"/>
              <a:t> </a:t>
            </a:r>
            <a:r>
              <a:rPr sz="2400" dirty="0"/>
              <a:t>we</a:t>
            </a:r>
            <a:r>
              <a:rPr sz="2400" spc="10" dirty="0"/>
              <a:t> </a:t>
            </a:r>
            <a:r>
              <a:rPr sz="2400" spc="80" dirty="0"/>
              <a:t>find</a:t>
            </a:r>
            <a:r>
              <a:rPr sz="2400" spc="5" dirty="0"/>
              <a:t> </a:t>
            </a:r>
            <a:r>
              <a:rPr sz="2400" spc="80" dirty="0"/>
              <a:t>the</a:t>
            </a:r>
            <a:r>
              <a:rPr sz="2400" spc="10" dirty="0"/>
              <a:t> </a:t>
            </a:r>
            <a:r>
              <a:rPr sz="2400" spc="50" dirty="0"/>
              <a:t>best</a:t>
            </a:r>
            <a:r>
              <a:rPr sz="2400" spc="10" dirty="0"/>
              <a:t> </a:t>
            </a:r>
            <a:r>
              <a:rPr sz="2400" spc="-10" dirty="0"/>
              <a:t>split?</a:t>
            </a:r>
            <a:endParaRPr sz="2400" dirty="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3775" y="3551762"/>
            <a:ext cx="4945646" cy="47461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6889" y="4456553"/>
            <a:ext cx="1812289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/>
              <a:t>the</a:t>
            </a:r>
            <a:r>
              <a:rPr b="1" spc="-15"/>
              <a:t> </a:t>
            </a:r>
            <a:r>
              <a:rPr b="1"/>
              <a:t>score</a:t>
            </a:r>
            <a:r>
              <a:rPr b="1" spc="-10"/>
              <a:t> </a:t>
            </a:r>
            <a:r>
              <a:rPr b="1"/>
              <a:t>of</a:t>
            </a:r>
            <a:r>
              <a:rPr b="1" spc="-15"/>
              <a:t> </a:t>
            </a:r>
            <a:r>
              <a:rPr b="1"/>
              <a:t>left</a:t>
            </a:r>
            <a:r>
              <a:rPr b="1" spc="-10"/>
              <a:t> child</a:t>
            </a:r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263785" y="4079048"/>
            <a:ext cx="1009650" cy="367665"/>
            <a:chOff x="1263785" y="3221797"/>
            <a:chExt cx="1009650" cy="367665"/>
          </a:xfrm>
        </p:grpSpPr>
        <p:sp>
          <p:nvSpPr>
            <p:cNvPr id="9" name="object 9"/>
            <p:cNvSpPr/>
            <p:nvPr/>
          </p:nvSpPr>
          <p:spPr>
            <a:xfrm>
              <a:off x="1271722" y="3240626"/>
              <a:ext cx="964565" cy="340995"/>
            </a:xfrm>
            <a:custGeom>
              <a:avLst/>
              <a:gdLst/>
              <a:ahLst/>
              <a:cxnLst/>
              <a:rect l="l" t="t" r="r" b="b"/>
              <a:pathLst>
                <a:path w="964564" h="340995">
                  <a:moveTo>
                    <a:pt x="0" y="340388"/>
                  </a:moveTo>
                  <a:lnTo>
                    <a:pt x="964197" y="0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13143" y="3229735"/>
              <a:ext cx="52705" cy="34290"/>
            </a:xfrm>
            <a:custGeom>
              <a:avLst/>
              <a:gdLst/>
              <a:ahLst/>
              <a:cxnLst/>
              <a:rect l="l" t="t" r="r" b="b"/>
              <a:pathLst>
                <a:path w="52705" h="34289">
                  <a:moveTo>
                    <a:pt x="11886" y="33668"/>
                  </a:moveTo>
                  <a:lnTo>
                    <a:pt x="22777" y="10891"/>
                  </a:lnTo>
                  <a:lnTo>
                    <a:pt x="0" y="0"/>
                  </a:lnTo>
                  <a:lnTo>
                    <a:pt x="52195" y="505"/>
                  </a:lnTo>
                  <a:lnTo>
                    <a:pt x="11886" y="33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213143" y="3229735"/>
              <a:ext cx="52705" cy="34290"/>
            </a:xfrm>
            <a:custGeom>
              <a:avLst/>
              <a:gdLst/>
              <a:ahLst/>
              <a:cxnLst/>
              <a:rect l="l" t="t" r="r" b="b"/>
              <a:pathLst>
                <a:path w="52705" h="34289">
                  <a:moveTo>
                    <a:pt x="22777" y="10891"/>
                  </a:moveTo>
                  <a:lnTo>
                    <a:pt x="11886" y="33668"/>
                  </a:lnTo>
                  <a:lnTo>
                    <a:pt x="52195" y="505"/>
                  </a:lnTo>
                  <a:lnTo>
                    <a:pt x="0" y="0"/>
                  </a:lnTo>
                  <a:lnTo>
                    <a:pt x="22777" y="10891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365171" y="4603048"/>
            <a:ext cx="19405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/>
              <a:t>the</a:t>
            </a:r>
            <a:r>
              <a:rPr b="1" spc="-15"/>
              <a:t> </a:t>
            </a:r>
            <a:r>
              <a:rPr b="1"/>
              <a:t>score</a:t>
            </a:r>
            <a:r>
              <a:rPr b="1" spc="-10"/>
              <a:t> </a:t>
            </a:r>
            <a:r>
              <a:rPr b="1"/>
              <a:t>of</a:t>
            </a:r>
            <a:r>
              <a:rPr b="1" spc="-15"/>
              <a:t> </a:t>
            </a:r>
            <a:r>
              <a:rPr b="1"/>
              <a:t>right</a:t>
            </a:r>
            <a:r>
              <a:rPr b="1" spc="-10"/>
              <a:t> child</a:t>
            </a:r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3315361" y="4153821"/>
            <a:ext cx="199390" cy="439420"/>
            <a:chOff x="3315361" y="3296571"/>
            <a:chExt cx="199390" cy="439420"/>
          </a:xfrm>
        </p:grpSpPr>
        <p:sp>
          <p:nvSpPr>
            <p:cNvPr id="14" name="object 14"/>
            <p:cNvSpPr/>
            <p:nvPr/>
          </p:nvSpPr>
          <p:spPr>
            <a:xfrm>
              <a:off x="3323298" y="3333139"/>
              <a:ext cx="170815" cy="394970"/>
            </a:xfrm>
            <a:custGeom>
              <a:avLst/>
              <a:gdLst/>
              <a:ahLst/>
              <a:cxnLst/>
              <a:rect l="l" t="t" r="r" b="b"/>
              <a:pathLst>
                <a:path w="170814" h="394970">
                  <a:moveTo>
                    <a:pt x="0" y="394370"/>
                  </a:moveTo>
                  <a:lnTo>
                    <a:pt x="170689" y="0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70513" y="3304509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4">
                  <a:moveTo>
                    <a:pt x="32767" y="52105"/>
                  </a:moveTo>
                  <a:lnTo>
                    <a:pt x="23474" y="28630"/>
                  </a:lnTo>
                  <a:lnTo>
                    <a:pt x="0" y="37923"/>
                  </a:lnTo>
                  <a:lnTo>
                    <a:pt x="35866" y="0"/>
                  </a:lnTo>
                  <a:lnTo>
                    <a:pt x="32767" y="521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70513" y="3304509"/>
              <a:ext cx="36195" cy="52705"/>
            </a:xfrm>
            <a:custGeom>
              <a:avLst/>
              <a:gdLst/>
              <a:ahLst/>
              <a:cxnLst/>
              <a:rect l="l" t="t" r="r" b="b"/>
              <a:pathLst>
                <a:path w="36195" h="52704">
                  <a:moveTo>
                    <a:pt x="23474" y="28630"/>
                  </a:moveTo>
                  <a:lnTo>
                    <a:pt x="32767" y="52105"/>
                  </a:lnTo>
                  <a:lnTo>
                    <a:pt x="35866" y="0"/>
                  </a:lnTo>
                  <a:lnTo>
                    <a:pt x="0" y="37923"/>
                  </a:lnTo>
                  <a:lnTo>
                    <a:pt x="23474" y="28630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641613" y="4552346"/>
            <a:ext cx="24834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/>
              <a:t>the</a:t>
            </a:r>
            <a:r>
              <a:rPr b="1" spc="-25"/>
              <a:t> </a:t>
            </a:r>
            <a:r>
              <a:rPr b="1"/>
              <a:t>score</a:t>
            </a:r>
            <a:r>
              <a:rPr b="1" spc="-10"/>
              <a:t> </a:t>
            </a:r>
            <a:r>
              <a:rPr b="1"/>
              <a:t>of</a:t>
            </a:r>
            <a:r>
              <a:rPr b="1" spc="-10"/>
              <a:t> </a:t>
            </a:r>
            <a:r>
              <a:rPr b="1"/>
              <a:t>if</a:t>
            </a:r>
            <a:r>
              <a:rPr b="1" spc="-10"/>
              <a:t> </a:t>
            </a:r>
            <a:r>
              <a:rPr b="1"/>
              <a:t>we</a:t>
            </a:r>
            <a:r>
              <a:rPr b="1" spc="-10"/>
              <a:t> </a:t>
            </a:r>
            <a:r>
              <a:rPr b="1"/>
              <a:t>do</a:t>
            </a:r>
            <a:r>
              <a:rPr b="1" spc="-10"/>
              <a:t> </a:t>
            </a:r>
            <a:r>
              <a:rPr b="1"/>
              <a:t>not</a:t>
            </a:r>
            <a:r>
              <a:rPr b="1" spc="-10"/>
              <a:t> split</a:t>
            </a:r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5573956" y="4140609"/>
            <a:ext cx="304165" cy="401955"/>
            <a:chOff x="5573955" y="3283358"/>
            <a:chExt cx="304165" cy="401955"/>
          </a:xfrm>
        </p:grpSpPr>
        <p:sp>
          <p:nvSpPr>
            <p:cNvPr id="19" name="object 19"/>
            <p:cNvSpPr/>
            <p:nvPr/>
          </p:nvSpPr>
          <p:spPr>
            <a:xfrm>
              <a:off x="5600572" y="3316282"/>
              <a:ext cx="269875" cy="360680"/>
            </a:xfrm>
            <a:custGeom>
              <a:avLst/>
              <a:gdLst/>
              <a:ahLst/>
              <a:cxnLst/>
              <a:rect l="l" t="t" r="r" b="b"/>
              <a:pathLst>
                <a:path w="269875" h="360679">
                  <a:moveTo>
                    <a:pt x="269524" y="360525"/>
                  </a:moveTo>
                  <a:lnTo>
                    <a:pt x="0" y="0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81893" y="3291296"/>
              <a:ext cx="43815" cy="50165"/>
            </a:xfrm>
            <a:custGeom>
              <a:avLst/>
              <a:gdLst/>
              <a:ahLst/>
              <a:cxnLst/>
              <a:rect l="l" t="t" r="r" b="b"/>
              <a:pathLst>
                <a:path w="43814" h="50164">
                  <a:moveTo>
                    <a:pt x="15070" y="49975"/>
                  </a:moveTo>
                  <a:lnTo>
                    <a:pt x="0" y="0"/>
                  </a:lnTo>
                  <a:lnTo>
                    <a:pt x="43667" y="28596"/>
                  </a:lnTo>
                  <a:lnTo>
                    <a:pt x="18679" y="24986"/>
                  </a:lnTo>
                  <a:lnTo>
                    <a:pt x="15070" y="49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81893" y="3291296"/>
              <a:ext cx="43815" cy="50165"/>
            </a:xfrm>
            <a:custGeom>
              <a:avLst/>
              <a:gdLst/>
              <a:ahLst/>
              <a:cxnLst/>
              <a:rect l="l" t="t" r="r" b="b"/>
              <a:pathLst>
                <a:path w="43814" h="50164">
                  <a:moveTo>
                    <a:pt x="18679" y="24986"/>
                  </a:moveTo>
                  <a:lnTo>
                    <a:pt x="43667" y="28596"/>
                  </a:lnTo>
                  <a:lnTo>
                    <a:pt x="0" y="0"/>
                  </a:lnTo>
                  <a:lnTo>
                    <a:pt x="15070" y="49975"/>
                  </a:lnTo>
                  <a:lnTo>
                    <a:pt x="18679" y="24986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172829" y="3151820"/>
            <a:ext cx="2247265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255904">
              <a:lnSpc>
                <a:spcPts val="1650"/>
              </a:lnSpc>
              <a:spcBef>
                <a:spcPts val="180"/>
              </a:spcBef>
            </a:pPr>
            <a:r>
              <a:rPr b="1"/>
              <a:t>The</a:t>
            </a:r>
            <a:r>
              <a:rPr b="1" spc="-35"/>
              <a:t> </a:t>
            </a:r>
            <a:r>
              <a:rPr b="1"/>
              <a:t>complexity</a:t>
            </a:r>
            <a:r>
              <a:rPr b="1" spc="-25"/>
              <a:t> </a:t>
            </a:r>
            <a:r>
              <a:rPr b="1"/>
              <a:t>cost</a:t>
            </a:r>
            <a:r>
              <a:rPr b="1" spc="-20"/>
              <a:t> </a:t>
            </a:r>
            <a:r>
              <a:rPr b="1" spc="-25"/>
              <a:t>by </a:t>
            </a:r>
            <a:r>
              <a:rPr b="1"/>
              <a:t>introducing</a:t>
            </a:r>
            <a:r>
              <a:rPr b="1" spc="-55"/>
              <a:t> </a:t>
            </a:r>
            <a:r>
              <a:rPr b="1"/>
              <a:t>additional</a:t>
            </a:r>
            <a:r>
              <a:rPr b="1" spc="-50"/>
              <a:t> </a:t>
            </a:r>
            <a:r>
              <a:rPr b="1" spc="-20"/>
              <a:t>leaf</a:t>
            </a:r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435492" y="3648793"/>
            <a:ext cx="831850" cy="213360"/>
            <a:chOff x="6435492" y="2791543"/>
            <a:chExt cx="831850" cy="213360"/>
          </a:xfrm>
        </p:grpSpPr>
        <p:sp>
          <p:nvSpPr>
            <p:cNvPr id="24" name="object 24"/>
            <p:cNvSpPr/>
            <p:nvPr/>
          </p:nvSpPr>
          <p:spPr>
            <a:xfrm>
              <a:off x="6473805" y="2799481"/>
              <a:ext cx="785495" cy="184150"/>
            </a:xfrm>
            <a:custGeom>
              <a:avLst/>
              <a:gdLst/>
              <a:ahLst/>
              <a:cxnLst/>
              <a:rect l="l" t="t" r="r" b="b"/>
              <a:pathLst>
                <a:path w="785495" h="184150">
                  <a:moveTo>
                    <a:pt x="785226" y="0"/>
                  </a:moveTo>
                  <a:lnTo>
                    <a:pt x="0" y="183800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443429" y="2961829"/>
              <a:ext cx="52069" cy="34925"/>
            </a:xfrm>
            <a:custGeom>
              <a:avLst/>
              <a:gdLst/>
              <a:ahLst/>
              <a:cxnLst/>
              <a:rect l="l" t="t" r="r" b="b"/>
              <a:pathLst>
                <a:path w="52070" h="34925">
                  <a:moveTo>
                    <a:pt x="51827" y="34765"/>
                  </a:moveTo>
                  <a:lnTo>
                    <a:pt x="0" y="28562"/>
                  </a:lnTo>
                  <a:lnTo>
                    <a:pt x="43690" y="0"/>
                  </a:lnTo>
                  <a:lnTo>
                    <a:pt x="30375" y="21451"/>
                  </a:lnTo>
                  <a:lnTo>
                    <a:pt x="51827" y="347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443429" y="2961829"/>
              <a:ext cx="52069" cy="34925"/>
            </a:xfrm>
            <a:custGeom>
              <a:avLst/>
              <a:gdLst/>
              <a:ahLst/>
              <a:cxnLst/>
              <a:rect l="l" t="t" r="r" b="b"/>
              <a:pathLst>
                <a:path w="52070" h="34925">
                  <a:moveTo>
                    <a:pt x="30375" y="21451"/>
                  </a:moveTo>
                  <a:lnTo>
                    <a:pt x="43690" y="0"/>
                  </a:lnTo>
                  <a:lnTo>
                    <a:pt x="0" y="28562"/>
                  </a:lnTo>
                  <a:lnTo>
                    <a:pt x="51827" y="34765"/>
                  </a:lnTo>
                  <a:lnTo>
                    <a:pt x="30375" y="21451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922" y="550996"/>
            <a:ext cx="8077411" cy="579646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3600" spc="50" dirty="0">
                <a:solidFill>
                  <a:schemeClr val="tx1"/>
                </a:solidFill>
              </a:rPr>
              <a:t>Efficient</a:t>
            </a:r>
            <a:r>
              <a:rPr sz="3600" spc="5" dirty="0">
                <a:solidFill>
                  <a:schemeClr val="tx1"/>
                </a:solidFill>
              </a:rPr>
              <a:t> </a:t>
            </a:r>
            <a:r>
              <a:rPr sz="3600" dirty="0">
                <a:solidFill>
                  <a:schemeClr val="tx1"/>
                </a:solidFill>
              </a:rPr>
              <a:t>Finding </a:t>
            </a:r>
            <a:r>
              <a:rPr sz="3600" spc="135" dirty="0">
                <a:solidFill>
                  <a:schemeClr val="tx1"/>
                </a:solidFill>
              </a:rPr>
              <a:t>of</a:t>
            </a:r>
            <a:r>
              <a:rPr sz="3600" spc="5" dirty="0">
                <a:solidFill>
                  <a:schemeClr val="tx1"/>
                </a:solidFill>
              </a:rPr>
              <a:t> </a:t>
            </a:r>
            <a:r>
              <a:rPr sz="3600" spc="110" dirty="0">
                <a:solidFill>
                  <a:schemeClr val="tx1"/>
                </a:solidFill>
              </a:rPr>
              <a:t>the</a:t>
            </a:r>
            <a:r>
              <a:rPr sz="3600" spc="5" dirty="0">
                <a:solidFill>
                  <a:schemeClr val="tx1"/>
                </a:solidFill>
              </a:rPr>
              <a:t> </a:t>
            </a:r>
            <a:r>
              <a:rPr sz="3600" dirty="0">
                <a:solidFill>
                  <a:schemeClr val="tx1"/>
                </a:solidFill>
              </a:rPr>
              <a:t>Best</a:t>
            </a:r>
            <a:r>
              <a:rPr sz="3600" spc="10" dirty="0">
                <a:solidFill>
                  <a:schemeClr val="tx1"/>
                </a:solidFill>
              </a:rPr>
              <a:t> </a:t>
            </a:r>
            <a:r>
              <a:rPr sz="3600" spc="-10" dirty="0">
                <a:solidFill>
                  <a:schemeClr val="tx1"/>
                </a:solidFill>
              </a:rPr>
              <a:t>Split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1301" y="2033930"/>
            <a:ext cx="5711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indent="-163195">
              <a:spcBef>
                <a:spcPts val="100"/>
              </a:spcBef>
              <a:buChar char="•"/>
              <a:tabLst>
                <a:tab pos="175895" algn="l"/>
                <a:tab pos="4211320" algn="l"/>
                <a:tab pos="5091430" algn="l"/>
              </a:tabLst>
            </a:pPr>
            <a:r>
              <a:rPr sz="1800" dirty="0"/>
              <a:t>What</a:t>
            </a:r>
            <a:r>
              <a:rPr sz="1800" spc="5" dirty="0"/>
              <a:t> </a:t>
            </a:r>
            <a:r>
              <a:rPr sz="1800" dirty="0"/>
              <a:t>is</a:t>
            </a:r>
            <a:r>
              <a:rPr sz="1800" spc="10" dirty="0"/>
              <a:t> </a:t>
            </a:r>
            <a:r>
              <a:rPr sz="1800" spc="80" dirty="0"/>
              <a:t>the</a:t>
            </a:r>
            <a:r>
              <a:rPr sz="1800" spc="10" dirty="0"/>
              <a:t> </a:t>
            </a:r>
            <a:r>
              <a:rPr sz="1800" dirty="0"/>
              <a:t>gain</a:t>
            </a:r>
            <a:r>
              <a:rPr sz="1800" spc="5" dirty="0"/>
              <a:t> </a:t>
            </a:r>
            <a:r>
              <a:rPr sz="1800" spc="95" dirty="0"/>
              <a:t>of</a:t>
            </a:r>
            <a:r>
              <a:rPr sz="1800" spc="5" dirty="0"/>
              <a:t> </a:t>
            </a:r>
            <a:r>
              <a:rPr sz="1800" dirty="0"/>
              <a:t>a</a:t>
            </a:r>
            <a:r>
              <a:rPr sz="1800" spc="10" dirty="0"/>
              <a:t> </a:t>
            </a:r>
            <a:r>
              <a:rPr sz="1800" spc="55" dirty="0"/>
              <a:t>split</a:t>
            </a:r>
            <a:r>
              <a:rPr sz="1800" spc="10" dirty="0"/>
              <a:t> </a:t>
            </a:r>
            <a:r>
              <a:rPr sz="1800" spc="50" dirty="0"/>
              <a:t>rule</a:t>
            </a:r>
            <a:r>
              <a:rPr sz="1800" dirty="0"/>
              <a:t>	</a:t>
            </a:r>
            <a:r>
              <a:rPr sz="1800" spc="-229" dirty="0"/>
              <a:t>?</a:t>
            </a:r>
            <a:r>
              <a:rPr sz="1800" spc="-45" dirty="0"/>
              <a:t> </a:t>
            </a:r>
            <a:r>
              <a:rPr sz="1800" spc="-25" dirty="0"/>
              <a:t>Say</a:t>
            </a:r>
            <a:r>
              <a:rPr sz="1800" dirty="0"/>
              <a:t>	is</a:t>
            </a:r>
            <a:r>
              <a:rPr sz="1800" spc="-30" dirty="0"/>
              <a:t> </a:t>
            </a:r>
            <a:r>
              <a:rPr sz="1800" spc="-25" dirty="0"/>
              <a:t>age</a:t>
            </a:r>
            <a:endParaRPr sz="1800" dirty="0"/>
          </a:p>
        </p:txBody>
      </p:sp>
      <p:sp>
        <p:nvSpPr>
          <p:cNvPr id="4" name="object 4"/>
          <p:cNvSpPr txBox="1"/>
          <p:nvPr/>
        </p:nvSpPr>
        <p:spPr>
          <a:xfrm>
            <a:off x="561302" y="4022752"/>
            <a:ext cx="7005955" cy="115887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75895" indent="-163195">
              <a:spcBef>
                <a:spcPts val="1315"/>
              </a:spcBef>
              <a:buChar char="•"/>
              <a:tabLst>
                <a:tab pos="175895" algn="l"/>
              </a:tabLst>
            </a:pPr>
            <a:r>
              <a:rPr sz="1800" dirty="0"/>
              <a:t>All</a:t>
            </a:r>
            <a:r>
              <a:rPr sz="1800" spc="-15" dirty="0"/>
              <a:t> </a:t>
            </a:r>
            <a:r>
              <a:rPr sz="1800" dirty="0"/>
              <a:t>we</a:t>
            </a:r>
            <a:r>
              <a:rPr sz="1800" spc="-5" dirty="0"/>
              <a:t> </a:t>
            </a:r>
            <a:r>
              <a:rPr sz="1800" dirty="0"/>
              <a:t>need</a:t>
            </a:r>
            <a:r>
              <a:rPr sz="1800" spc="-15" dirty="0"/>
              <a:t> </a:t>
            </a:r>
            <a:r>
              <a:rPr sz="1800" dirty="0"/>
              <a:t>is</a:t>
            </a:r>
            <a:r>
              <a:rPr sz="1800" spc="-5" dirty="0"/>
              <a:t> </a:t>
            </a:r>
            <a:r>
              <a:rPr sz="1800" spc="60" dirty="0"/>
              <a:t>sum</a:t>
            </a:r>
            <a:r>
              <a:rPr sz="1800" spc="-5" dirty="0"/>
              <a:t> </a:t>
            </a:r>
            <a:r>
              <a:rPr sz="1800" spc="95" dirty="0"/>
              <a:t>of</a:t>
            </a:r>
            <a:r>
              <a:rPr sz="1800" spc="-15" dirty="0"/>
              <a:t> </a:t>
            </a:r>
            <a:r>
              <a:rPr sz="1800" i="1" dirty="0"/>
              <a:t>g</a:t>
            </a:r>
            <a:r>
              <a:rPr sz="1800" spc="-10" dirty="0"/>
              <a:t> </a:t>
            </a:r>
            <a:r>
              <a:rPr sz="1800" spc="55" dirty="0"/>
              <a:t>and</a:t>
            </a:r>
            <a:r>
              <a:rPr sz="1800" spc="-15" dirty="0"/>
              <a:t> </a:t>
            </a:r>
            <a:r>
              <a:rPr sz="1800" i="1" spc="100" dirty="0"/>
              <a:t>h</a:t>
            </a:r>
            <a:r>
              <a:rPr sz="1800" spc="-10" dirty="0"/>
              <a:t> </a:t>
            </a:r>
            <a:r>
              <a:rPr lang="en-US" sz="1800" spc="70" dirty="0"/>
              <a:t>o</a:t>
            </a:r>
            <a:r>
              <a:rPr sz="1800" spc="70" dirty="0"/>
              <a:t>n</a:t>
            </a:r>
            <a:r>
              <a:rPr sz="1800" spc="-10" dirty="0"/>
              <a:t> </a:t>
            </a:r>
            <a:r>
              <a:rPr sz="1800" dirty="0"/>
              <a:t>each</a:t>
            </a:r>
            <a:r>
              <a:rPr sz="1800" spc="-15" dirty="0"/>
              <a:t> </a:t>
            </a:r>
            <a:r>
              <a:rPr sz="1800" dirty="0"/>
              <a:t>side</a:t>
            </a:r>
          </a:p>
          <a:p>
            <a:pPr marL="175895" marR="5080" indent="-163830">
              <a:lnSpc>
                <a:spcPct val="100699"/>
              </a:lnSpc>
              <a:spcBef>
                <a:spcPts val="1200"/>
              </a:spcBef>
              <a:buChar char="•"/>
              <a:tabLst>
                <a:tab pos="175895" algn="l"/>
              </a:tabLst>
            </a:pPr>
            <a:r>
              <a:rPr sz="1800" dirty="0"/>
              <a:t>Left</a:t>
            </a:r>
            <a:r>
              <a:rPr sz="1800" spc="25" dirty="0"/>
              <a:t> </a:t>
            </a:r>
            <a:r>
              <a:rPr sz="1800" spc="105" dirty="0"/>
              <a:t>to</a:t>
            </a:r>
            <a:r>
              <a:rPr sz="1800" spc="25" dirty="0"/>
              <a:t> </a:t>
            </a:r>
            <a:r>
              <a:rPr sz="1800" spc="75" dirty="0"/>
              <a:t>right</a:t>
            </a:r>
            <a:r>
              <a:rPr sz="1800" spc="25" dirty="0"/>
              <a:t> </a:t>
            </a:r>
            <a:r>
              <a:rPr sz="1800" spc="50" dirty="0"/>
              <a:t>linear</a:t>
            </a:r>
            <a:r>
              <a:rPr sz="1800" spc="25" dirty="0"/>
              <a:t> </a:t>
            </a:r>
            <a:r>
              <a:rPr sz="1800" dirty="0"/>
              <a:t>scan</a:t>
            </a:r>
            <a:r>
              <a:rPr sz="1800" spc="15" dirty="0"/>
              <a:t> </a:t>
            </a:r>
            <a:r>
              <a:rPr sz="1800" dirty="0"/>
              <a:t>over</a:t>
            </a:r>
            <a:r>
              <a:rPr sz="1800" spc="25" dirty="0"/>
              <a:t> </a:t>
            </a:r>
            <a:r>
              <a:rPr sz="1800" spc="60" dirty="0"/>
              <a:t>sorted</a:t>
            </a:r>
            <a:r>
              <a:rPr sz="1800" spc="20" dirty="0"/>
              <a:t> </a:t>
            </a:r>
            <a:r>
              <a:rPr sz="1800" dirty="0"/>
              <a:t>instance</a:t>
            </a:r>
            <a:r>
              <a:rPr sz="1800" spc="25" dirty="0"/>
              <a:t> </a:t>
            </a:r>
            <a:r>
              <a:rPr sz="1800" dirty="0"/>
              <a:t>is</a:t>
            </a:r>
            <a:r>
              <a:rPr sz="1800" spc="25" dirty="0"/>
              <a:t> </a:t>
            </a:r>
            <a:r>
              <a:rPr sz="1800" spc="55" dirty="0"/>
              <a:t>enough</a:t>
            </a:r>
            <a:r>
              <a:rPr sz="1800" spc="20" dirty="0"/>
              <a:t> </a:t>
            </a:r>
            <a:r>
              <a:rPr sz="1800" spc="105" dirty="0"/>
              <a:t>to</a:t>
            </a:r>
            <a:r>
              <a:rPr sz="1800" spc="25" dirty="0"/>
              <a:t> </a:t>
            </a:r>
            <a:r>
              <a:rPr sz="1800" spc="-10" dirty="0"/>
              <a:t>decide </a:t>
            </a:r>
            <a:r>
              <a:rPr sz="1800" spc="80" dirty="0"/>
              <a:t>the</a:t>
            </a:r>
            <a:r>
              <a:rPr sz="1800" spc="5" dirty="0"/>
              <a:t> </a:t>
            </a:r>
            <a:r>
              <a:rPr sz="1800" spc="50" dirty="0"/>
              <a:t>best</a:t>
            </a:r>
            <a:r>
              <a:rPr sz="1800" spc="10" dirty="0"/>
              <a:t> </a:t>
            </a:r>
            <a:r>
              <a:rPr sz="1800" spc="55" dirty="0"/>
              <a:t>split</a:t>
            </a:r>
            <a:r>
              <a:rPr sz="1800" spc="10" dirty="0"/>
              <a:t> </a:t>
            </a:r>
            <a:r>
              <a:rPr sz="1800" dirty="0"/>
              <a:t>along </a:t>
            </a:r>
            <a:r>
              <a:rPr sz="1800" spc="80" dirty="0"/>
              <a:t>the</a:t>
            </a:r>
            <a:r>
              <a:rPr sz="1800" spc="10" dirty="0"/>
              <a:t> </a:t>
            </a:r>
            <a:r>
              <a:rPr sz="1800" spc="55" dirty="0"/>
              <a:t>feature</a:t>
            </a:r>
            <a:endParaRPr sz="18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9324" y="2522046"/>
            <a:ext cx="447999" cy="4322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44737" y="2123432"/>
            <a:ext cx="4949190" cy="1860550"/>
            <a:chOff x="844737" y="1266182"/>
            <a:chExt cx="4949190" cy="1860550"/>
          </a:xfrm>
        </p:grpSpPr>
        <p:sp>
          <p:nvSpPr>
            <p:cNvPr id="7" name="object 7"/>
            <p:cNvSpPr/>
            <p:nvPr/>
          </p:nvSpPr>
          <p:spPr>
            <a:xfrm>
              <a:off x="849499" y="2161282"/>
              <a:ext cx="4920615" cy="11430"/>
            </a:xfrm>
            <a:custGeom>
              <a:avLst/>
              <a:gdLst/>
              <a:ahLst/>
              <a:cxnLst/>
              <a:rect l="l" t="t" r="r" b="b"/>
              <a:pathLst>
                <a:path w="4920615" h="11430">
                  <a:moveTo>
                    <a:pt x="0" y="0"/>
                  </a:moveTo>
                  <a:lnTo>
                    <a:pt x="4920356" y="11324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759120" y="216187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0" y="21423"/>
                  </a:moveTo>
                  <a:lnTo>
                    <a:pt x="10736" y="10736"/>
                  </a:lnTo>
                  <a:lnTo>
                    <a:pt x="49" y="0"/>
                  </a:lnTo>
                  <a:lnTo>
                    <a:pt x="29454" y="10779"/>
                  </a:lnTo>
                  <a:lnTo>
                    <a:pt x="0" y="214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759120" y="2161871"/>
              <a:ext cx="29845" cy="21590"/>
            </a:xfrm>
            <a:custGeom>
              <a:avLst/>
              <a:gdLst/>
              <a:ahLst/>
              <a:cxnLst/>
              <a:rect l="l" t="t" r="r" b="b"/>
              <a:pathLst>
                <a:path w="29845" h="21589">
                  <a:moveTo>
                    <a:pt x="10736" y="10736"/>
                  </a:moveTo>
                  <a:lnTo>
                    <a:pt x="0" y="21423"/>
                  </a:lnTo>
                  <a:lnTo>
                    <a:pt x="29454" y="10779"/>
                  </a:lnTo>
                  <a:lnTo>
                    <a:pt x="49" y="0"/>
                  </a:lnTo>
                  <a:lnTo>
                    <a:pt x="10736" y="10736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03962" y="1614816"/>
              <a:ext cx="501599" cy="4982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6038" y="1655296"/>
              <a:ext cx="447299" cy="4511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1235" y="1710208"/>
              <a:ext cx="452699" cy="38819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44549" y="1672115"/>
              <a:ext cx="452699" cy="42959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406952" y="1494775"/>
              <a:ext cx="0" cy="1440815"/>
            </a:xfrm>
            <a:custGeom>
              <a:avLst/>
              <a:gdLst/>
              <a:ahLst/>
              <a:cxnLst/>
              <a:rect l="l" t="t" r="r" b="b"/>
              <a:pathLst>
                <a:path h="1440814">
                  <a:moveTo>
                    <a:pt x="0" y="0"/>
                  </a:moveTo>
                  <a:lnTo>
                    <a:pt x="0" y="144030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1961" y="2893975"/>
              <a:ext cx="1269899" cy="18194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4210" y="2944225"/>
              <a:ext cx="1753716" cy="18194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03910" y="1266182"/>
              <a:ext cx="711812" cy="2285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72078" y="1279065"/>
              <a:ext cx="219362" cy="19517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131095" y="3108948"/>
            <a:ext cx="2730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1594" marR="5080" indent="-49530">
              <a:lnSpc>
                <a:spcPts val="1650"/>
              </a:lnSpc>
              <a:spcBef>
                <a:spcPts val="180"/>
              </a:spcBef>
            </a:pPr>
            <a:r>
              <a:rPr spc="-25"/>
              <a:t>g1, h1</a:t>
            </a:r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856408" y="3123896"/>
            <a:ext cx="2730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1594" marR="5080" indent="-49530">
              <a:lnSpc>
                <a:spcPts val="1650"/>
              </a:lnSpc>
              <a:spcBef>
                <a:spcPts val="180"/>
              </a:spcBef>
            </a:pPr>
            <a:r>
              <a:rPr spc="-25"/>
              <a:t>g4, h4</a:t>
            </a:r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196407" y="3108948"/>
            <a:ext cx="2730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1594" marR="5080" indent="-49530">
              <a:lnSpc>
                <a:spcPts val="1650"/>
              </a:lnSpc>
              <a:spcBef>
                <a:spcPts val="180"/>
              </a:spcBef>
            </a:pPr>
            <a:r>
              <a:rPr spc="-25"/>
              <a:t>g2, h2</a:t>
            </a:r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163216" y="3105979"/>
            <a:ext cx="2730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1594" marR="5080" indent="-49530">
              <a:lnSpc>
                <a:spcPts val="1650"/>
              </a:lnSpc>
              <a:spcBef>
                <a:spcPts val="180"/>
              </a:spcBef>
            </a:pPr>
            <a:r>
              <a:rPr spc="-25"/>
              <a:t>g5, h5</a:t>
            </a:r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830313" y="3111516"/>
            <a:ext cx="27305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61594" marR="5080" indent="-49530">
              <a:lnSpc>
                <a:spcPts val="1650"/>
              </a:lnSpc>
              <a:spcBef>
                <a:spcPts val="180"/>
              </a:spcBef>
            </a:pPr>
            <a:r>
              <a:rPr spc="-25"/>
              <a:t>g3, h3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5800" y="116714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60" dirty="0">
                <a:solidFill>
                  <a:schemeClr val="tx1"/>
                </a:solidFill>
              </a:rPr>
              <a:t>Pruning</a:t>
            </a:r>
            <a:r>
              <a:rPr spc="-45" dirty="0">
                <a:solidFill>
                  <a:schemeClr val="tx1"/>
                </a:solidFill>
              </a:rPr>
              <a:t> </a:t>
            </a:r>
            <a:r>
              <a:rPr spc="90" dirty="0">
                <a:solidFill>
                  <a:schemeClr val="tx1"/>
                </a:solidFill>
              </a:rPr>
              <a:t>and</a:t>
            </a:r>
            <a:r>
              <a:rPr spc="-3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Regularization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4073" y="1272399"/>
            <a:ext cx="714481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  <a:tabLst>
                <a:tab pos="156210" algn="l"/>
              </a:tabLst>
            </a:pPr>
            <a:r>
              <a:rPr sz="2800" spc="-20" dirty="0"/>
              <a:t>Recall</a:t>
            </a:r>
            <a:r>
              <a:rPr sz="2800" spc="15" dirty="0"/>
              <a:t> </a:t>
            </a:r>
            <a:r>
              <a:rPr sz="2800" spc="60" dirty="0"/>
              <a:t>the</a:t>
            </a:r>
            <a:r>
              <a:rPr sz="2800" spc="15" dirty="0"/>
              <a:t> </a:t>
            </a:r>
            <a:r>
              <a:rPr sz="2800" dirty="0"/>
              <a:t>gain</a:t>
            </a:r>
            <a:r>
              <a:rPr sz="2800" spc="15" dirty="0"/>
              <a:t> </a:t>
            </a:r>
            <a:r>
              <a:rPr sz="2800" spc="70" dirty="0"/>
              <a:t>of</a:t>
            </a:r>
            <a:r>
              <a:rPr sz="2800" spc="20" dirty="0"/>
              <a:t> </a:t>
            </a:r>
            <a:r>
              <a:rPr sz="2800" dirty="0"/>
              <a:t>split,</a:t>
            </a:r>
            <a:r>
              <a:rPr sz="2800" spc="15" dirty="0"/>
              <a:t> </a:t>
            </a:r>
            <a:r>
              <a:rPr sz="2800" spc="70" dirty="0"/>
              <a:t>it</a:t>
            </a:r>
            <a:r>
              <a:rPr sz="2800" spc="15" dirty="0"/>
              <a:t> </a:t>
            </a:r>
            <a:r>
              <a:rPr sz="2800" dirty="0"/>
              <a:t>can</a:t>
            </a:r>
            <a:r>
              <a:rPr sz="2800" spc="15" dirty="0"/>
              <a:t> </a:t>
            </a:r>
            <a:r>
              <a:rPr sz="2800" dirty="0"/>
              <a:t>be</a:t>
            </a:r>
            <a:r>
              <a:rPr sz="2800" spc="20" dirty="0"/>
              <a:t> </a:t>
            </a:r>
            <a:r>
              <a:rPr sz="2800" spc="-10" dirty="0"/>
              <a:t>negative!</a:t>
            </a:r>
            <a:endParaRPr sz="2800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69172" y="2462551"/>
            <a:ext cx="7772400" cy="4278735"/>
          </a:xfrm>
          <a:prstGeom prst="rect">
            <a:avLst/>
          </a:prstGeom>
        </p:spPr>
        <p:txBody>
          <a:bodyPr spcFirstLastPara="1" vert="horz" wrap="square" lIns="0" tIns="94615" rIns="0" bIns="0" rtlCol="0" anchor="t" anchorCtr="0">
            <a:spAutoFit/>
          </a:bodyPr>
          <a:lstStyle/>
          <a:p>
            <a:pPr marL="669290" indent="-248920">
              <a:spcBef>
                <a:spcPts val="745"/>
              </a:spcBef>
              <a:buChar char="▪"/>
              <a:tabLst>
                <a:tab pos="669290" algn="l"/>
              </a:tabLst>
            </a:pPr>
            <a:r>
              <a:rPr b="0" dirty="0">
                <a:latin typeface="+mn-lt"/>
                <a:cs typeface="Arial"/>
              </a:rPr>
              <a:t>When</a:t>
            </a:r>
            <a:r>
              <a:rPr spc="70" dirty="0">
                <a:latin typeface="+mn-lt"/>
                <a:cs typeface="Arial"/>
              </a:rPr>
              <a:t> </a:t>
            </a:r>
            <a:r>
              <a:rPr spc="80" dirty="0">
                <a:latin typeface="+mn-lt"/>
              </a:rPr>
              <a:t>the</a:t>
            </a:r>
            <a:r>
              <a:rPr spc="65" dirty="0">
                <a:latin typeface="+mn-lt"/>
              </a:rPr>
              <a:t> </a:t>
            </a:r>
            <a:r>
              <a:rPr b="1" spc="50" dirty="0">
                <a:latin typeface="+mn-lt"/>
              </a:rPr>
              <a:t>training</a:t>
            </a:r>
            <a:r>
              <a:rPr b="1" spc="65" dirty="0">
                <a:latin typeface="+mn-lt"/>
              </a:rPr>
              <a:t> </a:t>
            </a:r>
            <a:r>
              <a:rPr b="1" spc="-20" dirty="0">
                <a:latin typeface="+mn-lt"/>
              </a:rPr>
              <a:t>loss</a:t>
            </a:r>
            <a:r>
              <a:rPr b="1" spc="65" dirty="0">
                <a:latin typeface="+mn-lt"/>
              </a:rPr>
              <a:t> </a:t>
            </a:r>
            <a:r>
              <a:rPr b="1" dirty="0">
                <a:latin typeface="+mn-lt"/>
              </a:rPr>
              <a:t>reduction</a:t>
            </a:r>
            <a:r>
              <a:rPr b="1" spc="75" dirty="0">
                <a:latin typeface="+mn-lt"/>
              </a:rPr>
              <a:t> </a:t>
            </a:r>
            <a:r>
              <a:rPr b="0" dirty="0">
                <a:latin typeface="+mn-lt"/>
                <a:cs typeface="Arial"/>
              </a:rPr>
              <a:t>is</a:t>
            </a:r>
            <a:r>
              <a:rPr spc="65" dirty="0">
                <a:latin typeface="+mn-lt"/>
                <a:cs typeface="Arial"/>
              </a:rPr>
              <a:t> </a:t>
            </a:r>
            <a:r>
              <a:rPr b="0" dirty="0">
                <a:latin typeface="+mn-lt"/>
                <a:cs typeface="Arial"/>
              </a:rPr>
              <a:t>smaller</a:t>
            </a:r>
            <a:r>
              <a:rPr spc="65" dirty="0">
                <a:latin typeface="+mn-lt"/>
                <a:cs typeface="Arial"/>
              </a:rPr>
              <a:t> </a:t>
            </a:r>
            <a:r>
              <a:rPr spc="60" dirty="0">
                <a:latin typeface="+mn-lt"/>
                <a:cs typeface="Arial"/>
              </a:rPr>
              <a:t>than</a:t>
            </a:r>
            <a:r>
              <a:rPr spc="75" dirty="0">
                <a:latin typeface="+mn-lt"/>
                <a:cs typeface="Arial"/>
              </a:rPr>
              <a:t> </a:t>
            </a:r>
            <a:r>
              <a:rPr b="1" spc="-10" dirty="0">
                <a:latin typeface="+mn-lt"/>
              </a:rPr>
              <a:t>regularization</a:t>
            </a:r>
          </a:p>
          <a:p>
            <a:pPr marL="669290" indent="-248920">
              <a:spcBef>
                <a:spcPts val="645"/>
              </a:spcBef>
              <a:buChar char="▪"/>
              <a:tabLst>
                <a:tab pos="669290" algn="l"/>
              </a:tabLst>
            </a:pPr>
            <a:r>
              <a:rPr b="0" dirty="0">
                <a:latin typeface="+mn-lt"/>
                <a:cs typeface="Arial"/>
              </a:rPr>
              <a:t>Trade-off</a:t>
            </a:r>
            <a:r>
              <a:rPr spc="135" dirty="0">
                <a:latin typeface="+mn-lt"/>
                <a:cs typeface="Arial"/>
              </a:rPr>
              <a:t> </a:t>
            </a:r>
            <a:r>
              <a:rPr spc="45" dirty="0">
                <a:latin typeface="+mn-lt"/>
                <a:cs typeface="Arial"/>
              </a:rPr>
              <a:t>between</a:t>
            </a:r>
            <a:r>
              <a:rPr spc="140" dirty="0">
                <a:latin typeface="+mn-lt"/>
                <a:cs typeface="Arial"/>
              </a:rPr>
              <a:t> </a:t>
            </a:r>
            <a:r>
              <a:rPr b="0" dirty="0">
                <a:latin typeface="+mn-lt"/>
                <a:cs typeface="Arial"/>
              </a:rPr>
              <a:t>simplicity</a:t>
            </a:r>
            <a:r>
              <a:rPr spc="140" dirty="0">
                <a:latin typeface="+mn-lt"/>
                <a:cs typeface="Arial"/>
              </a:rPr>
              <a:t> </a:t>
            </a:r>
            <a:r>
              <a:rPr spc="50" dirty="0">
                <a:latin typeface="+mn-lt"/>
                <a:cs typeface="Arial"/>
              </a:rPr>
              <a:t>and</a:t>
            </a:r>
            <a:r>
              <a:rPr spc="140" dirty="0">
                <a:latin typeface="+mn-lt"/>
                <a:cs typeface="Arial"/>
              </a:rPr>
              <a:t> </a:t>
            </a:r>
            <a:r>
              <a:rPr spc="-10" dirty="0">
                <a:latin typeface="+mn-lt"/>
                <a:cs typeface="Arial"/>
              </a:rPr>
              <a:t>predictiveness</a:t>
            </a:r>
          </a:p>
          <a:p>
            <a:pPr marL="12700" indent="0">
              <a:spcBef>
                <a:spcPts val="1185"/>
              </a:spcBef>
              <a:buNone/>
              <a:tabLst>
                <a:tab pos="156210" algn="l"/>
              </a:tabLst>
            </a:pPr>
            <a:r>
              <a:rPr b="0" dirty="0">
                <a:latin typeface="+mn-lt"/>
                <a:cs typeface="Arial"/>
              </a:rPr>
              <a:t>Pre-</a:t>
            </a:r>
            <a:r>
              <a:rPr spc="-10" dirty="0">
                <a:latin typeface="+mn-lt"/>
                <a:cs typeface="Arial"/>
              </a:rPr>
              <a:t>stopping</a:t>
            </a:r>
          </a:p>
          <a:p>
            <a:pPr marL="420370" lvl="1" indent="0">
              <a:spcBef>
                <a:spcPts val="630"/>
              </a:spcBef>
              <a:buNone/>
              <a:tabLst>
                <a:tab pos="669290" algn="l"/>
              </a:tabLst>
            </a:pPr>
            <a:r>
              <a:rPr dirty="0">
                <a:latin typeface="+mn-lt"/>
                <a:cs typeface="Arial"/>
              </a:rPr>
              <a:t>Stop</a:t>
            </a:r>
            <a:r>
              <a:rPr spc="90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split</a:t>
            </a:r>
            <a:r>
              <a:rPr spc="95" dirty="0">
                <a:latin typeface="+mn-lt"/>
                <a:cs typeface="Arial"/>
              </a:rPr>
              <a:t> </a:t>
            </a:r>
            <a:r>
              <a:rPr spc="60" dirty="0">
                <a:latin typeface="+mn-lt"/>
                <a:cs typeface="Arial"/>
              </a:rPr>
              <a:t>if</a:t>
            </a:r>
            <a:r>
              <a:rPr spc="95" dirty="0">
                <a:latin typeface="+mn-lt"/>
                <a:cs typeface="Arial"/>
              </a:rPr>
              <a:t> </a:t>
            </a:r>
            <a:r>
              <a:rPr spc="60" dirty="0">
                <a:latin typeface="+mn-lt"/>
                <a:cs typeface="Arial"/>
              </a:rPr>
              <a:t>the</a:t>
            </a:r>
            <a:r>
              <a:rPr spc="9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best</a:t>
            </a:r>
            <a:r>
              <a:rPr spc="9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split</a:t>
            </a:r>
            <a:r>
              <a:rPr spc="9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have</a:t>
            </a:r>
            <a:r>
              <a:rPr spc="90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negative</a:t>
            </a:r>
            <a:r>
              <a:rPr spc="95" dirty="0">
                <a:latin typeface="+mn-lt"/>
                <a:cs typeface="Arial"/>
              </a:rPr>
              <a:t> </a:t>
            </a:r>
            <a:r>
              <a:rPr spc="-20" dirty="0">
                <a:latin typeface="+mn-lt"/>
                <a:cs typeface="Arial"/>
              </a:rPr>
              <a:t>gain</a:t>
            </a:r>
            <a:endParaRPr dirty="0">
              <a:latin typeface="+mn-lt"/>
              <a:cs typeface="Arial"/>
            </a:endParaRPr>
          </a:p>
          <a:p>
            <a:pPr marL="420370" lvl="1" indent="0">
              <a:spcBef>
                <a:spcPts val="645"/>
              </a:spcBef>
              <a:buNone/>
              <a:tabLst>
                <a:tab pos="669290" algn="l"/>
              </a:tabLst>
            </a:pPr>
            <a:r>
              <a:rPr dirty="0">
                <a:latin typeface="+mn-lt"/>
                <a:cs typeface="Arial"/>
              </a:rPr>
              <a:t>But</a:t>
            </a:r>
            <a:r>
              <a:rPr spc="60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maybe</a:t>
            </a:r>
            <a:r>
              <a:rPr spc="6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a</a:t>
            </a:r>
            <a:r>
              <a:rPr spc="6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split</a:t>
            </a:r>
            <a:r>
              <a:rPr spc="6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can</a:t>
            </a:r>
            <a:r>
              <a:rPr spc="65" dirty="0">
                <a:latin typeface="+mn-lt"/>
                <a:cs typeface="Arial"/>
              </a:rPr>
              <a:t> </a:t>
            </a:r>
            <a:r>
              <a:rPr spc="55" dirty="0">
                <a:latin typeface="+mn-lt"/>
                <a:cs typeface="Arial"/>
              </a:rPr>
              <a:t>benefit</a:t>
            </a:r>
            <a:r>
              <a:rPr spc="65" dirty="0">
                <a:latin typeface="+mn-lt"/>
                <a:cs typeface="Arial"/>
              </a:rPr>
              <a:t> </a:t>
            </a:r>
            <a:r>
              <a:rPr spc="75" dirty="0">
                <a:latin typeface="+mn-lt"/>
                <a:cs typeface="Arial"/>
              </a:rPr>
              <a:t>future</a:t>
            </a:r>
            <a:r>
              <a:rPr spc="65" dirty="0">
                <a:latin typeface="+mn-lt"/>
                <a:cs typeface="Arial"/>
              </a:rPr>
              <a:t> </a:t>
            </a:r>
            <a:r>
              <a:rPr spc="-10" dirty="0">
                <a:latin typeface="+mn-lt"/>
                <a:cs typeface="Arial"/>
              </a:rPr>
              <a:t>splits</a:t>
            </a:r>
            <a:endParaRPr dirty="0">
              <a:latin typeface="+mn-lt"/>
              <a:cs typeface="Arial"/>
            </a:endParaRPr>
          </a:p>
          <a:p>
            <a:pPr marL="12700" indent="0">
              <a:spcBef>
                <a:spcPts val="1185"/>
              </a:spcBef>
              <a:buNone/>
              <a:tabLst>
                <a:tab pos="156210" algn="l"/>
              </a:tabLst>
            </a:pPr>
            <a:r>
              <a:rPr b="0" dirty="0">
                <a:latin typeface="+mn-lt"/>
                <a:cs typeface="Arial"/>
              </a:rPr>
              <a:t>Post-</a:t>
            </a:r>
            <a:r>
              <a:rPr spc="-10" dirty="0" err="1">
                <a:latin typeface="+mn-lt"/>
                <a:cs typeface="Arial"/>
              </a:rPr>
              <a:t>Prunning</a:t>
            </a:r>
            <a:endParaRPr spc="-10" dirty="0">
              <a:latin typeface="+mn-lt"/>
              <a:cs typeface="Arial"/>
            </a:endParaRPr>
          </a:p>
          <a:p>
            <a:pPr marL="420370" lvl="1" indent="0">
              <a:spcBef>
                <a:spcPts val="630"/>
              </a:spcBef>
              <a:buNone/>
              <a:tabLst>
                <a:tab pos="669290" algn="l"/>
              </a:tabLst>
            </a:pPr>
            <a:r>
              <a:rPr dirty="0">
                <a:latin typeface="+mn-lt"/>
                <a:cs typeface="Arial"/>
              </a:rPr>
              <a:t>Grow</a:t>
            </a:r>
            <a:r>
              <a:rPr spc="6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a</a:t>
            </a:r>
            <a:r>
              <a:rPr spc="65" dirty="0">
                <a:latin typeface="+mn-lt"/>
                <a:cs typeface="Arial"/>
              </a:rPr>
              <a:t> </a:t>
            </a:r>
            <a:r>
              <a:rPr spc="50" dirty="0">
                <a:latin typeface="+mn-lt"/>
                <a:cs typeface="Arial"/>
              </a:rPr>
              <a:t>tree</a:t>
            </a:r>
            <a:r>
              <a:rPr spc="70" dirty="0">
                <a:latin typeface="+mn-lt"/>
                <a:cs typeface="Arial"/>
              </a:rPr>
              <a:t> </a:t>
            </a:r>
            <a:r>
              <a:rPr spc="85" dirty="0">
                <a:latin typeface="+mn-lt"/>
                <a:cs typeface="Arial"/>
              </a:rPr>
              <a:t>to</a:t>
            </a:r>
            <a:r>
              <a:rPr spc="65" dirty="0">
                <a:latin typeface="+mn-lt"/>
                <a:cs typeface="Arial"/>
              </a:rPr>
              <a:t> </a:t>
            </a:r>
            <a:r>
              <a:rPr spc="70" dirty="0">
                <a:latin typeface="+mn-lt"/>
                <a:cs typeface="Arial"/>
              </a:rPr>
              <a:t>maximum </a:t>
            </a:r>
            <a:r>
              <a:rPr dirty="0">
                <a:latin typeface="+mn-lt"/>
                <a:cs typeface="Arial"/>
              </a:rPr>
              <a:t>depth,</a:t>
            </a:r>
            <a:r>
              <a:rPr spc="6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recursively</a:t>
            </a:r>
            <a:r>
              <a:rPr spc="70" dirty="0">
                <a:latin typeface="+mn-lt"/>
                <a:cs typeface="Arial"/>
              </a:rPr>
              <a:t> prune</a:t>
            </a:r>
            <a:r>
              <a:rPr spc="6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all</a:t>
            </a:r>
            <a:r>
              <a:rPr spc="65" dirty="0">
                <a:latin typeface="+mn-lt"/>
                <a:cs typeface="Arial"/>
              </a:rPr>
              <a:t> </a:t>
            </a:r>
            <a:r>
              <a:rPr spc="60" dirty="0">
                <a:latin typeface="+mn-lt"/>
                <a:cs typeface="Arial"/>
              </a:rPr>
              <a:t>the</a:t>
            </a:r>
            <a:r>
              <a:rPr spc="70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leaf</a:t>
            </a:r>
            <a:r>
              <a:rPr spc="6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splits</a:t>
            </a:r>
            <a:r>
              <a:rPr spc="70" dirty="0">
                <a:latin typeface="+mn-lt"/>
                <a:cs typeface="Arial"/>
              </a:rPr>
              <a:t> with</a:t>
            </a:r>
            <a:r>
              <a:rPr spc="65" dirty="0">
                <a:latin typeface="+mn-lt"/>
                <a:cs typeface="Arial"/>
              </a:rPr>
              <a:t> </a:t>
            </a:r>
            <a:r>
              <a:rPr dirty="0">
                <a:latin typeface="+mn-lt"/>
                <a:cs typeface="Arial"/>
              </a:rPr>
              <a:t>negative</a:t>
            </a:r>
            <a:r>
              <a:rPr spc="70" dirty="0">
                <a:latin typeface="+mn-lt"/>
                <a:cs typeface="Arial"/>
              </a:rPr>
              <a:t> </a:t>
            </a:r>
            <a:r>
              <a:rPr spc="-20" dirty="0">
                <a:latin typeface="+mn-lt"/>
                <a:cs typeface="Arial"/>
              </a:rPr>
              <a:t>gain</a:t>
            </a:r>
            <a:r>
              <a:rPr lang="en-US" spc="-20" dirty="0">
                <a:latin typeface="+mn-lt"/>
                <a:cs typeface="Arial"/>
              </a:rPr>
              <a:t>.</a:t>
            </a:r>
            <a:endParaRPr dirty="0">
              <a:latin typeface="+mn-lt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670144" y="1724047"/>
            <a:ext cx="4892204" cy="1433847"/>
            <a:chOff x="1343150" y="1509799"/>
            <a:chExt cx="4892204" cy="1433847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43150" y="1593686"/>
              <a:ext cx="4892204" cy="46938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70749" y="1509799"/>
              <a:ext cx="3657600" cy="963930"/>
            </a:xfrm>
            <a:custGeom>
              <a:avLst/>
              <a:gdLst/>
              <a:ahLst/>
              <a:cxnLst/>
              <a:rect l="l" t="t" r="r" b="b"/>
              <a:pathLst>
                <a:path w="3657600" h="963930">
                  <a:moveTo>
                    <a:pt x="0" y="310499"/>
                  </a:moveTo>
                  <a:lnTo>
                    <a:pt x="1525" y="297701"/>
                  </a:lnTo>
                  <a:lnTo>
                    <a:pt x="6062" y="285034"/>
                  </a:lnTo>
                  <a:lnTo>
                    <a:pt x="37154" y="247923"/>
                  </a:lnTo>
                  <a:lnTo>
                    <a:pt x="71862" y="224024"/>
                  </a:lnTo>
                  <a:lnTo>
                    <a:pt x="117204" y="200892"/>
                  </a:lnTo>
                  <a:lnTo>
                    <a:pt x="172710" y="178607"/>
                  </a:lnTo>
                  <a:lnTo>
                    <a:pt x="237908" y="157248"/>
                  </a:lnTo>
                  <a:lnTo>
                    <a:pt x="312330" y="136896"/>
                  </a:lnTo>
                  <a:lnTo>
                    <a:pt x="352852" y="127122"/>
                  </a:lnTo>
                  <a:lnTo>
                    <a:pt x="395503" y="117630"/>
                  </a:lnTo>
                  <a:lnTo>
                    <a:pt x="440224" y="108429"/>
                  </a:lnTo>
                  <a:lnTo>
                    <a:pt x="486957" y="99530"/>
                  </a:lnTo>
                  <a:lnTo>
                    <a:pt x="535643" y="90943"/>
                  </a:lnTo>
                  <a:lnTo>
                    <a:pt x="586222" y="82677"/>
                  </a:lnTo>
                  <a:lnTo>
                    <a:pt x="638636" y="74742"/>
                  </a:lnTo>
                  <a:lnTo>
                    <a:pt x="692826" y="67149"/>
                  </a:lnTo>
                  <a:lnTo>
                    <a:pt x="748734" y="59908"/>
                  </a:lnTo>
                  <a:lnTo>
                    <a:pt x="806300" y="53028"/>
                  </a:lnTo>
                  <a:lnTo>
                    <a:pt x="865466" y="46520"/>
                  </a:lnTo>
                  <a:lnTo>
                    <a:pt x="926172" y="40393"/>
                  </a:lnTo>
                  <a:lnTo>
                    <a:pt x="988361" y="34657"/>
                  </a:lnTo>
                  <a:lnTo>
                    <a:pt x="1051972" y="29323"/>
                  </a:lnTo>
                  <a:lnTo>
                    <a:pt x="1116948" y="24400"/>
                  </a:lnTo>
                  <a:lnTo>
                    <a:pt x="1183229" y="19899"/>
                  </a:lnTo>
                  <a:lnTo>
                    <a:pt x="1250757" y="15829"/>
                  </a:lnTo>
                  <a:lnTo>
                    <a:pt x="1319473" y="12201"/>
                  </a:lnTo>
                  <a:lnTo>
                    <a:pt x="1389318" y="9023"/>
                  </a:lnTo>
                  <a:lnTo>
                    <a:pt x="1460233" y="6308"/>
                  </a:lnTo>
                  <a:lnTo>
                    <a:pt x="1532159" y="4063"/>
                  </a:lnTo>
                  <a:lnTo>
                    <a:pt x="1605037" y="2300"/>
                  </a:lnTo>
                  <a:lnTo>
                    <a:pt x="1678809" y="1029"/>
                  </a:lnTo>
                  <a:lnTo>
                    <a:pt x="1753416" y="258"/>
                  </a:lnTo>
                  <a:lnTo>
                    <a:pt x="1828799" y="0"/>
                  </a:lnTo>
                  <a:lnTo>
                    <a:pt x="1904182" y="258"/>
                  </a:lnTo>
                  <a:lnTo>
                    <a:pt x="1978790" y="1029"/>
                  </a:lnTo>
                  <a:lnTo>
                    <a:pt x="2052562" y="2300"/>
                  </a:lnTo>
                  <a:lnTo>
                    <a:pt x="2125440" y="4063"/>
                  </a:lnTo>
                  <a:lnTo>
                    <a:pt x="2197366" y="6308"/>
                  </a:lnTo>
                  <a:lnTo>
                    <a:pt x="2268281" y="9023"/>
                  </a:lnTo>
                  <a:lnTo>
                    <a:pt x="2338126" y="12201"/>
                  </a:lnTo>
                  <a:lnTo>
                    <a:pt x="2406842" y="15829"/>
                  </a:lnTo>
                  <a:lnTo>
                    <a:pt x="2474370" y="19899"/>
                  </a:lnTo>
                  <a:lnTo>
                    <a:pt x="2540651" y="24400"/>
                  </a:lnTo>
                  <a:lnTo>
                    <a:pt x="2605627" y="29323"/>
                  </a:lnTo>
                  <a:lnTo>
                    <a:pt x="2669238" y="34657"/>
                  </a:lnTo>
                  <a:lnTo>
                    <a:pt x="2731427" y="40393"/>
                  </a:lnTo>
                  <a:lnTo>
                    <a:pt x="2792133" y="46520"/>
                  </a:lnTo>
                  <a:lnTo>
                    <a:pt x="2851299" y="53028"/>
                  </a:lnTo>
                  <a:lnTo>
                    <a:pt x="2908865" y="59908"/>
                  </a:lnTo>
                  <a:lnTo>
                    <a:pt x="2964773" y="67149"/>
                  </a:lnTo>
                  <a:lnTo>
                    <a:pt x="3018963" y="74742"/>
                  </a:lnTo>
                  <a:lnTo>
                    <a:pt x="3071377" y="82677"/>
                  </a:lnTo>
                  <a:lnTo>
                    <a:pt x="3121956" y="90943"/>
                  </a:lnTo>
                  <a:lnTo>
                    <a:pt x="3170642" y="99530"/>
                  </a:lnTo>
                  <a:lnTo>
                    <a:pt x="3217375" y="108429"/>
                  </a:lnTo>
                  <a:lnTo>
                    <a:pt x="3262096" y="117630"/>
                  </a:lnTo>
                  <a:lnTo>
                    <a:pt x="3304747" y="127122"/>
                  </a:lnTo>
                  <a:lnTo>
                    <a:pt x="3345269" y="136896"/>
                  </a:lnTo>
                  <a:lnTo>
                    <a:pt x="3383603" y="146941"/>
                  </a:lnTo>
                  <a:lnTo>
                    <a:pt x="3453472" y="167807"/>
                  </a:lnTo>
                  <a:lnTo>
                    <a:pt x="3513883" y="189639"/>
                  </a:lnTo>
                  <a:lnTo>
                    <a:pt x="3564366" y="212357"/>
                  </a:lnTo>
                  <a:lnTo>
                    <a:pt x="3604450" y="235883"/>
                  </a:lnTo>
                  <a:lnTo>
                    <a:pt x="3644047" y="272508"/>
                  </a:lnTo>
                  <a:lnTo>
                    <a:pt x="3657599" y="310499"/>
                  </a:lnTo>
                  <a:lnTo>
                    <a:pt x="3644047" y="348491"/>
                  </a:lnTo>
                  <a:lnTo>
                    <a:pt x="3604450" y="385116"/>
                  </a:lnTo>
                  <a:lnTo>
                    <a:pt x="3564366" y="408641"/>
                  </a:lnTo>
                  <a:lnTo>
                    <a:pt x="3513883" y="431360"/>
                  </a:lnTo>
                  <a:lnTo>
                    <a:pt x="3453472" y="453192"/>
                  </a:lnTo>
                  <a:lnTo>
                    <a:pt x="3383603" y="474058"/>
                  </a:lnTo>
                  <a:lnTo>
                    <a:pt x="3345269" y="484103"/>
                  </a:lnTo>
                  <a:lnTo>
                    <a:pt x="3304747" y="493877"/>
                  </a:lnTo>
                  <a:lnTo>
                    <a:pt x="3262096" y="503369"/>
                  </a:lnTo>
                  <a:lnTo>
                    <a:pt x="3217375" y="512570"/>
                  </a:lnTo>
                  <a:lnTo>
                    <a:pt x="3170642" y="521469"/>
                  </a:lnTo>
                  <a:lnTo>
                    <a:pt x="3121956" y="530056"/>
                  </a:lnTo>
                  <a:lnTo>
                    <a:pt x="3071377" y="538322"/>
                  </a:lnTo>
                  <a:lnTo>
                    <a:pt x="3018963" y="546257"/>
                  </a:lnTo>
                  <a:lnTo>
                    <a:pt x="2964773" y="553850"/>
                  </a:lnTo>
                  <a:lnTo>
                    <a:pt x="2908865" y="561091"/>
                  </a:lnTo>
                  <a:lnTo>
                    <a:pt x="2851299" y="567971"/>
                  </a:lnTo>
                  <a:lnTo>
                    <a:pt x="2792133" y="574479"/>
                  </a:lnTo>
                  <a:lnTo>
                    <a:pt x="2731427" y="580606"/>
                  </a:lnTo>
                  <a:lnTo>
                    <a:pt x="2669238" y="586342"/>
                  </a:lnTo>
                  <a:lnTo>
                    <a:pt x="2605627" y="591676"/>
                  </a:lnTo>
                  <a:lnTo>
                    <a:pt x="2540651" y="596599"/>
                  </a:lnTo>
                  <a:lnTo>
                    <a:pt x="2474370" y="601100"/>
                  </a:lnTo>
                  <a:lnTo>
                    <a:pt x="2406842" y="605170"/>
                  </a:lnTo>
                  <a:lnTo>
                    <a:pt x="2338126" y="608798"/>
                  </a:lnTo>
                  <a:lnTo>
                    <a:pt x="2268281" y="611976"/>
                  </a:lnTo>
                  <a:lnTo>
                    <a:pt x="2197366" y="614691"/>
                  </a:lnTo>
                  <a:lnTo>
                    <a:pt x="2125440" y="616936"/>
                  </a:lnTo>
                  <a:lnTo>
                    <a:pt x="2052562" y="618699"/>
                  </a:lnTo>
                  <a:lnTo>
                    <a:pt x="1978790" y="619970"/>
                  </a:lnTo>
                  <a:lnTo>
                    <a:pt x="1904182" y="620741"/>
                  </a:lnTo>
                  <a:lnTo>
                    <a:pt x="1828799" y="620999"/>
                  </a:lnTo>
                  <a:lnTo>
                    <a:pt x="1753416" y="620741"/>
                  </a:lnTo>
                  <a:lnTo>
                    <a:pt x="1678809" y="619970"/>
                  </a:lnTo>
                  <a:lnTo>
                    <a:pt x="1605037" y="618699"/>
                  </a:lnTo>
                  <a:lnTo>
                    <a:pt x="1532159" y="616936"/>
                  </a:lnTo>
                  <a:lnTo>
                    <a:pt x="1460233" y="614691"/>
                  </a:lnTo>
                  <a:lnTo>
                    <a:pt x="1389318" y="611976"/>
                  </a:lnTo>
                  <a:lnTo>
                    <a:pt x="1319473" y="608798"/>
                  </a:lnTo>
                  <a:lnTo>
                    <a:pt x="1250757" y="605170"/>
                  </a:lnTo>
                  <a:lnTo>
                    <a:pt x="1183229" y="601100"/>
                  </a:lnTo>
                  <a:lnTo>
                    <a:pt x="1116948" y="596599"/>
                  </a:lnTo>
                  <a:lnTo>
                    <a:pt x="1051972" y="591676"/>
                  </a:lnTo>
                  <a:lnTo>
                    <a:pt x="988361" y="586342"/>
                  </a:lnTo>
                  <a:lnTo>
                    <a:pt x="926172" y="580606"/>
                  </a:lnTo>
                  <a:lnTo>
                    <a:pt x="865466" y="574479"/>
                  </a:lnTo>
                  <a:lnTo>
                    <a:pt x="806300" y="567971"/>
                  </a:lnTo>
                  <a:lnTo>
                    <a:pt x="748734" y="561091"/>
                  </a:lnTo>
                  <a:lnTo>
                    <a:pt x="692826" y="553850"/>
                  </a:lnTo>
                  <a:lnTo>
                    <a:pt x="638636" y="546257"/>
                  </a:lnTo>
                  <a:lnTo>
                    <a:pt x="586222" y="538322"/>
                  </a:lnTo>
                  <a:lnTo>
                    <a:pt x="535643" y="530056"/>
                  </a:lnTo>
                  <a:lnTo>
                    <a:pt x="486957" y="521469"/>
                  </a:lnTo>
                  <a:lnTo>
                    <a:pt x="440224" y="512570"/>
                  </a:lnTo>
                  <a:lnTo>
                    <a:pt x="395503" y="503369"/>
                  </a:lnTo>
                  <a:lnTo>
                    <a:pt x="352852" y="493877"/>
                  </a:lnTo>
                  <a:lnTo>
                    <a:pt x="312330" y="484103"/>
                  </a:lnTo>
                  <a:lnTo>
                    <a:pt x="273996" y="474058"/>
                  </a:lnTo>
                  <a:lnTo>
                    <a:pt x="204127" y="453192"/>
                  </a:lnTo>
                  <a:lnTo>
                    <a:pt x="143716" y="431360"/>
                  </a:lnTo>
                  <a:lnTo>
                    <a:pt x="93233" y="408641"/>
                  </a:lnTo>
                  <a:lnTo>
                    <a:pt x="53149" y="385116"/>
                  </a:lnTo>
                  <a:lnTo>
                    <a:pt x="13552" y="348491"/>
                  </a:lnTo>
                  <a:lnTo>
                    <a:pt x="1525" y="323298"/>
                  </a:lnTo>
                  <a:lnTo>
                    <a:pt x="0" y="310499"/>
                  </a:lnTo>
                  <a:close/>
                </a:path>
                <a:path w="3657600" h="963930">
                  <a:moveTo>
                    <a:pt x="495349" y="963349"/>
                  </a:moveTo>
                  <a:lnTo>
                    <a:pt x="1404094" y="639893"/>
                  </a:lnTo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52039" y="2138861"/>
              <a:ext cx="52705" cy="33655"/>
            </a:xfrm>
            <a:custGeom>
              <a:avLst/>
              <a:gdLst/>
              <a:ahLst/>
              <a:cxnLst/>
              <a:rect l="l" t="t" r="r" b="b"/>
              <a:pathLst>
                <a:path w="52704" h="33655">
                  <a:moveTo>
                    <a:pt x="11972" y="33638"/>
                  </a:moveTo>
                  <a:lnTo>
                    <a:pt x="22805" y="10832"/>
                  </a:lnTo>
                  <a:lnTo>
                    <a:pt x="0" y="0"/>
                  </a:lnTo>
                  <a:lnTo>
                    <a:pt x="52196" y="371"/>
                  </a:lnTo>
                  <a:lnTo>
                    <a:pt x="11972" y="3363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52039" y="2138861"/>
              <a:ext cx="52705" cy="33655"/>
            </a:xfrm>
            <a:custGeom>
              <a:avLst/>
              <a:gdLst/>
              <a:ahLst/>
              <a:cxnLst/>
              <a:rect l="l" t="t" r="r" b="b"/>
              <a:pathLst>
                <a:path w="52704" h="33655">
                  <a:moveTo>
                    <a:pt x="22805" y="10832"/>
                  </a:moveTo>
                  <a:lnTo>
                    <a:pt x="11972" y="33638"/>
                  </a:lnTo>
                  <a:lnTo>
                    <a:pt x="52196" y="371"/>
                  </a:lnTo>
                  <a:lnTo>
                    <a:pt x="0" y="0"/>
                  </a:lnTo>
                  <a:lnTo>
                    <a:pt x="22805" y="10832"/>
                  </a:lnTo>
                  <a:close/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077540" y="2051376"/>
              <a:ext cx="4084900" cy="892270"/>
            </a:xfrm>
            <a:custGeom>
              <a:avLst/>
              <a:gdLst/>
              <a:ahLst/>
              <a:cxnLst/>
              <a:rect l="l" t="t" r="r" b="b"/>
              <a:pathLst>
                <a:path w="123189" h="360044">
                  <a:moveTo>
                    <a:pt x="0" y="359823"/>
                  </a:moveTo>
                  <a:lnTo>
                    <a:pt x="123090" y="0"/>
                  </a:lnTo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39670" y="2021858"/>
              <a:ext cx="34290" cy="52705"/>
            </a:xfrm>
            <a:custGeom>
              <a:avLst/>
              <a:gdLst/>
              <a:ahLst/>
              <a:cxnLst/>
              <a:rect l="l" t="t" r="r" b="b"/>
              <a:pathLst>
                <a:path w="34289" h="52705">
                  <a:moveTo>
                    <a:pt x="33783" y="52188"/>
                  </a:moveTo>
                  <a:lnTo>
                    <a:pt x="22670" y="29517"/>
                  </a:lnTo>
                  <a:lnTo>
                    <a:pt x="0" y="40631"/>
                  </a:lnTo>
                  <a:lnTo>
                    <a:pt x="32767" y="0"/>
                  </a:lnTo>
                  <a:lnTo>
                    <a:pt x="33783" y="5218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39670" y="2021858"/>
              <a:ext cx="34290" cy="52705"/>
            </a:xfrm>
            <a:custGeom>
              <a:avLst/>
              <a:gdLst/>
              <a:ahLst/>
              <a:cxnLst/>
              <a:rect l="l" t="t" r="r" b="b"/>
              <a:pathLst>
                <a:path w="34289" h="52705">
                  <a:moveTo>
                    <a:pt x="22670" y="29517"/>
                  </a:moveTo>
                  <a:lnTo>
                    <a:pt x="33783" y="52188"/>
                  </a:lnTo>
                  <a:lnTo>
                    <a:pt x="32767" y="0"/>
                  </a:lnTo>
                  <a:lnTo>
                    <a:pt x="0" y="40631"/>
                  </a:lnTo>
                  <a:lnTo>
                    <a:pt x="22670" y="29517"/>
                  </a:lnTo>
                  <a:close/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5">
            <a:extLst>
              <a:ext uri="{FF2B5EF4-FFF2-40B4-BE49-F238E27FC236}">
                <a16:creationId xmlns:a16="http://schemas.microsoft.com/office/drawing/2014/main" id="{BC5B10FE-750C-DD14-103C-BA3F796A55D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38111" y="760273"/>
            <a:ext cx="3387253" cy="455332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7702FD47-6E6E-BAEF-069D-8F41F89AC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64684BD9-F261-77A0-741E-3F092FF20B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1820" y="-21105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chemeClr val="tx1"/>
                </a:solidFill>
              </a:rPr>
              <a:t>XGBoost</a:t>
            </a:r>
            <a:r>
              <a:rPr lang="en-US" sz="3600" dirty="0">
                <a:solidFill>
                  <a:schemeClr val="tx1"/>
                </a:solidFill>
              </a:rPr>
              <a:t> vs. Gradient Boosting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08325-8F01-92DE-FD74-482E6A3F9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52" y="931943"/>
            <a:ext cx="7878536" cy="565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089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D8FAD29F-A5CC-8275-BB00-BB1C554DB5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5C381918-D94B-9288-D798-82AF19B67C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181" y="-12452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vs. Gradient Boosting</a:t>
            </a:r>
          </a:p>
        </p:txBody>
      </p:sp>
      <p:pic>
        <p:nvPicPr>
          <p:cNvPr id="2" name="Picture 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A1077B62-0888-2174-56EB-6855C9DA8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1" y="1494962"/>
            <a:ext cx="8756196" cy="216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1937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3624D179-6E7D-68ED-4725-631F2A6E1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73F5C4FF-58E5-5C19-322D-68632E24FE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181" y="-12452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vs. Gradient Boosting</a:t>
            </a:r>
          </a:p>
        </p:txBody>
      </p:sp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E374BA7A-5E67-64EB-6595-913A9FB4B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85" y="1016453"/>
            <a:ext cx="7735661" cy="538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832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title"/>
          </p:nvPr>
        </p:nvSpPr>
        <p:spPr>
          <a:xfrm>
            <a:off x="914400" y="-61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How to select a particular split?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49" name="Google Shape;149;p19"/>
          <p:cNvSpPr txBox="1">
            <a:spLocks noGrp="1"/>
          </p:cNvSpPr>
          <p:nvPr>
            <p:ph type="body" idx="1"/>
          </p:nvPr>
        </p:nvSpPr>
        <p:spPr>
          <a:xfrm>
            <a:off x="533400" y="1258078"/>
            <a:ext cx="8153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 baseline="-25000"/>
              <a:t>- Examine each predictor and all possible split values for each predictor to find the best split</a:t>
            </a:r>
          </a:p>
          <a:p>
            <a:pPr marL="0" indent="0">
              <a:spcBef>
                <a:spcPts val="0"/>
              </a:spcBef>
              <a:buSzPts val="2210"/>
              <a:buNone/>
            </a:pPr>
            <a:endParaRPr lang="en-US" sz="2800"/>
          </a:p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 baseline="-25000"/>
              <a:t>- Split values for a variable are the </a:t>
            </a:r>
            <a:r>
              <a:rPr lang="en-US" sz="2800" b="1" baseline="-25000"/>
              <a:t>midpoints </a:t>
            </a:r>
            <a:r>
              <a:rPr lang="en-US" sz="2800" baseline="-25000"/>
              <a:t>(</a:t>
            </a:r>
            <a:r>
              <a:rPr lang="en-US" sz="2800" b="1" baseline="-25000"/>
              <a:t>averages</a:t>
            </a:r>
            <a:r>
              <a:rPr lang="en-US" sz="2800" baseline="-25000"/>
              <a:t>)</a:t>
            </a:r>
            <a:r>
              <a:rPr lang="en-US" sz="2800" b="1" baseline="-25000"/>
              <a:t> </a:t>
            </a:r>
            <a:r>
              <a:rPr lang="en-US" sz="2800" baseline="-25000"/>
              <a:t>between pairs of </a:t>
            </a:r>
            <a:r>
              <a:rPr lang="en-US" sz="2800" b="1" baseline="-25000"/>
              <a:t>consecutive values </a:t>
            </a:r>
            <a:r>
              <a:rPr lang="en-US" sz="2800" baseline="-25000"/>
              <a:t>for the predictor</a:t>
            </a:r>
          </a:p>
          <a:p>
            <a:pPr marL="0" indent="0">
              <a:spcBef>
                <a:spcPts val="0"/>
              </a:spcBef>
              <a:buSzPts val="2210"/>
              <a:buNone/>
            </a:pPr>
            <a:endParaRPr lang="en-US" sz="2800"/>
          </a:p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 baseline="-25000"/>
              <a:t>- The possible split points for </a:t>
            </a:r>
            <a:r>
              <a:rPr lang="en-US" sz="2800" baseline="-25000">
                <a:hlinkClick r:id="rId3"/>
              </a:rPr>
              <a:t>Income</a:t>
            </a:r>
            <a:r>
              <a:rPr lang="en-US" sz="2800" baseline="-25000"/>
              <a:t> are {38.1, 45.3, 50.1, ..., 109.5} and those for Lot Size are {14.4, 15.4, 16.2, ..., 23}</a:t>
            </a:r>
          </a:p>
          <a:p>
            <a:pPr marL="0" indent="0">
              <a:spcBef>
                <a:spcPts val="0"/>
              </a:spcBef>
              <a:buSzPts val="2210"/>
              <a:buNone/>
            </a:pPr>
            <a:endParaRPr lang="en-US" sz="2800"/>
          </a:p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 baseline="-25000"/>
              <a:t>- These split points are ranked according to how much they reduce impurity (heterogeneity) in the resulting rectangle</a:t>
            </a:r>
          </a:p>
          <a:p>
            <a:pPr marL="0" indent="0">
              <a:spcBef>
                <a:spcPts val="0"/>
              </a:spcBef>
              <a:buSzPts val="2210"/>
              <a:buNone/>
            </a:pPr>
            <a:endParaRPr lang="en-US" sz="2800"/>
          </a:p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 baseline="-25000"/>
              <a:t>- Reduction in impurity is defined as overall impurity before the split minus the sum of the impurities for the two rectangles that result from a split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4804267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7376E7D3-468E-C1EE-14F1-0B0262D71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3CCEF73C-1581-A2B8-FEB5-2AACD54E9C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181" y="-12452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vs. Gradient Boosting</a:t>
            </a:r>
          </a:p>
        </p:txBody>
      </p:sp>
      <p:pic>
        <p:nvPicPr>
          <p:cNvPr id="2" name="Picture 1" descr="A white background with black text and black text&#10;&#10;AI-generated content may be incorrect.">
            <a:extLst>
              <a:ext uri="{FF2B5EF4-FFF2-40B4-BE49-F238E27FC236}">
                <a16:creationId xmlns:a16="http://schemas.microsoft.com/office/drawing/2014/main" id="{4D35D124-A581-9281-4DDD-FCF9518B0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" y="1306205"/>
            <a:ext cx="8497661" cy="424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0766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77B08E24-BB87-3E94-053C-CEFF9F302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858BEF65-12D5-AC6C-232E-C9510C891D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181" y="-12452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vs. Gradient Boosting</a:t>
            </a:r>
          </a:p>
        </p:txBody>
      </p:sp>
      <p:pic>
        <p:nvPicPr>
          <p:cNvPr id="3" name="Picture 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33B78AC8-18E9-646D-03B1-4C4A629A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198634"/>
            <a:ext cx="8572500" cy="553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1207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CD117431-C69E-8038-7509-D1BB46AA3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5B3F761F-6BF7-3C86-4E1F-6D44D541C3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181" y="-12452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vs. Gradient Boosting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4A9B15C-415A-DCB2-9445-6D7CD02E9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32" y="1404057"/>
            <a:ext cx="8484054" cy="322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30586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E78C1B98-D488-7253-D350-A924AB9FA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7B46FA88-4ACE-C4AB-91EA-D68E4DB60C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181" y="-12452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ctr"/>
            <a:r>
              <a:rPr lang="en-US" dirty="0" err="1">
                <a:solidFill>
                  <a:schemeClr val="tx1"/>
                </a:solidFill>
              </a:rPr>
              <a:t>XGBoost</a:t>
            </a:r>
            <a:r>
              <a:rPr lang="en-US" dirty="0">
                <a:solidFill>
                  <a:schemeClr val="tx1"/>
                </a:solidFill>
              </a:rPr>
              <a:t> vs. Gradient Boosting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BD1C14-8BC4-7A97-0999-9F4A2872F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89" y="1289138"/>
            <a:ext cx="8810625" cy="427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82111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>
            <a:spLocks noGrp="1"/>
          </p:cNvSpPr>
          <p:nvPr>
            <p:ph type="title"/>
          </p:nvPr>
        </p:nvSpPr>
        <p:spPr>
          <a:xfrm>
            <a:off x="914400" y="-4713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Advantages of trees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87" name="Google Shape;487;p66"/>
          <p:cNvSpPr txBox="1">
            <a:spLocks noGrp="1"/>
          </p:cNvSpPr>
          <p:nvPr>
            <p:ph type="body" idx="1"/>
          </p:nvPr>
        </p:nvSpPr>
        <p:spPr>
          <a:xfrm>
            <a:off x="914400" y="1401097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Easy to use, understand</a:t>
            </a:r>
          </a:p>
          <a:p>
            <a:pPr marL="0" indent="0">
              <a:buSzPts val="2210"/>
              <a:buNone/>
            </a:pPr>
            <a:endParaRPr lang="en-US" sz="2400"/>
          </a:p>
          <a:p>
            <a:pPr marL="0" lvl="0" indent="0" algn="l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Single trees produce rules that are easy to interpret &amp; implement</a:t>
            </a:r>
            <a:endParaRPr sz="2400"/>
          </a:p>
          <a:p>
            <a:pPr marL="0" indent="0">
              <a:buSzPts val="2210"/>
              <a:buNone/>
            </a:pPr>
            <a:endParaRPr lang="en-US" sz="2400"/>
          </a:p>
          <a:p>
            <a:pPr marL="0" lvl="0" indent="0" algn="l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Variable selection &amp; reduction is automatic</a:t>
            </a:r>
            <a:endParaRPr sz="2400"/>
          </a:p>
          <a:p>
            <a:pPr marL="0" indent="0">
              <a:buSzPts val="2210"/>
              <a:buNone/>
            </a:pPr>
            <a:endParaRPr lang="en-US" sz="2400"/>
          </a:p>
          <a:p>
            <a:pPr marL="0" indent="0">
              <a:buSzPts val="2210"/>
              <a:buNone/>
            </a:pPr>
            <a:r>
              <a:rPr lang="en-US" sz="2400"/>
              <a:t>Nonlinear and nonparametric so do not require the assumptions of statistical models</a:t>
            </a:r>
            <a:endParaRPr sz="2400"/>
          </a:p>
          <a:p>
            <a:pPr marL="0" indent="0">
              <a:buSzPts val="2210"/>
              <a:buNone/>
            </a:pPr>
            <a:endParaRPr lang="en-US" sz="2400"/>
          </a:p>
          <a:p>
            <a:pPr marL="0" lvl="0" indent="0" algn="l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Can work without extensive handling of missing data</a:t>
            </a:r>
            <a:endParaRPr sz="24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/>
          <p:cNvSpPr txBox="1">
            <a:spLocks noGrp="1"/>
          </p:cNvSpPr>
          <p:nvPr>
            <p:ph type="title"/>
          </p:nvPr>
        </p:nvSpPr>
        <p:spPr>
          <a:xfrm>
            <a:off x="714400" y="-17597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Disadvantages of trees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87" name="Google Shape;487;p66"/>
          <p:cNvSpPr txBox="1">
            <a:spLocks noGrp="1"/>
          </p:cNvSpPr>
          <p:nvPr>
            <p:ph type="body" idx="1"/>
          </p:nvPr>
        </p:nvSpPr>
        <p:spPr>
          <a:xfrm>
            <a:off x="769235" y="1182484"/>
            <a:ext cx="7772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400"/>
              <a:t>Sensitive to changes (different selection of data) in the data</a:t>
            </a:r>
          </a:p>
          <a:p>
            <a:pPr marL="0" indent="0">
              <a:buSzPts val="2210"/>
              <a:buNone/>
            </a:pPr>
            <a:endParaRPr lang="en-US" sz="2400"/>
          </a:p>
          <a:p>
            <a:pPr marL="0" indent="0">
              <a:buSzPts val="2210"/>
              <a:buNone/>
            </a:pPr>
            <a:r>
              <a:rPr lang="en-US" sz="2400"/>
              <a:t>Nonlinear and nonparametric</a:t>
            </a:r>
            <a:endParaRPr sz="2400"/>
          </a:p>
          <a:p>
            <a:pPr marL="0" indent="0">
              <a:buSzPts val="2210"/>
              <a:buNone/>
            </a:pPr>
            <a:endParaRPr lang="en-US" sz="2400"/>
          </a:p>
          <a:p>
            <a:pPr marL="0" indent="0">
              <a:buSzPts val="2210"/>
              <a:buNone/>
            </a:pPr>
            <a:r>
              <a:rPr lang="en-US" sz="2400"/>
              <a:t>Horizontal and vertical splitting of the predictor space adequately divides the classes</a:t>
            </a:r>
            <a:endParaRPr sz="2400"/>
          </a:p>
          <a:p>
            <a:pPr marL="0" indent="0">
              <a:buSzPts val="2210"/>
              <a:buNone/>
            </a:pPr>
            <a:endParaRPr lang="en-US" sz="2400"/>
          </a:p>
          <a:p>
            <a:pPr marL="0" indent="0">
              <a:buSzPts val="2210"/>
              <a:buNone/>
            </a:pPr>
            <a:r>
              <a:rPr lang="en-US" sz="2400"/>
              <a:t>Computation intensive: require a large data set and cross-validation</a:t>
            </a:r>
          </a:p>
          <a:p>
            <a:pPr marL="0" indent="0">
              <a:buSzPts val="2210"/>
              <a:buNone/>
            </a:pPr>
            <a:endParaRPr lang="en-US" sz="2400"/>
          </a:p>
          <a:p>
            <a:pPr marL="0" indent="0">
              <a:buSzPts val="2210"/>
              <a:buNone/>
            </a:pPr>
            <a:r>
              <a:rPr lang="en-US" sz="2400"/>
              <a:t>Favor predictors with many potential split points</a:t>
            </a:r>
            <a:endParaRPr sz="2400"/>
          </a:p>
          <a:p>
            <a:pPr marL="273050" indent="-132715">
              <a:buSzPts val="221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02162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7"/>
          <p:cNvSpPr txBox="1">
            <a:spLocks noGrp="1"/>
          </p:cNvSpPr>
          <p:nvPr>
            <p:ph type="title"/>
          </p:nvPr>
        </p:nvSpPr>
        <p:spPr>
          <a:xfrm>
            <a:off x="844046" y="-13316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Summary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94" name="Google Shape;494;p67"/>
          <p:cNvSpPr txBox="1">
            <a:spLocks noGrp="1"/>
          </p:cNvSpPr>
          <p:nvPr>
            <p:ph type="body" idx="1"/>
          </p:nvPr>
        </p:nvSpPr>
        <p:spPr>
          <a:xfrm>
            <a:off x="771998" y="1271639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Classification and Regression Trees are an easily understandable and transparent method for predicting or classifying new records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210"/>
              <a:buNone/>
            </a:pPr>
            <a:endParaRPr lang="en-US" sz="2400"/>
          </a:p>
          <a:p>
            <a:pPr marL="0" lvl="0" indent="0" algn="l" rtl="0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A single tree is a graphical representation of a set of rules</a:t>
            </a:r>
            <a:endParaRPr sz="2400"/>
          </a:p>
          <a:p>
            <a:pPr marL="0" indent="0">
              <a:lnSpc>
                <a:spcPct val="90000"/>
              </a:lnSpc>
              <a:buSzPts val="2210"/>
              <a:buNone/>
            </a:pPr>
            <a:endParaRPr lang="en-US" sz="2400"/>
          </a:p>
          <a:p>
            <a:pPr marL="0" indent="0">
              <a:lnSpc>
                <a:spcPct val="90000"/>
              </a:lnSpc>
              <a:buSzPts val="2210"/>
              <a:buNone/>
            </a:pPr>
            <a:r>
              <a:rPr lang="en-US" sz="2400"/>
              <a:t>Tree growth must be stopped to avoid overfitting of the training data – use </a:t>
            </a:r>
            <a:r>
              <a:rPr lang="en-US" sz="2400" i="1" err="1"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lang="en-US" sz="2400" i="1">
                <a:latin typeface="Courier New"/>
                <a:cs typeface="Courier New"/>
              </a:rPr>
              <a:t>()</a:t>
            </a:r>
            <a:r>
              <a:rPr lang="en-US" sz="2400"/>
              <a:t> </a:t>
            </a:r>
            <a:endParaRPr sz="2400"/>
          </a:p>
          <a:p>
            <a:pPr marL="0" indent="0">
              <a:lnSpc>
                <a:spcPct val="90000"/>
              </a:lnSpc>
              <a:buSzPts val="2210"/>
              <a:buNone/>
            </a:pPr>
            <a:endParaRPr lang="en-US" sz="2400"/>
          </a:p>
          <a:p>
            <a:pPr marL="0" indent="0">
              <a:lnSpc>
                <a:spcPct val="90000"/>
              </a:lnSpc>
              <a:buSzPts val="2210"/>
              <a:buNone/>
            </a:pPr>
            <a:r>
              <a:rPr lang="en-US" sz="2400"/>
              <a:t>Ensembles (bagging, random forest, boosting) improve predictive performance, but you lose interpretability and the rules embodied in a single tree.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922310" y="116437"/>
            <a:ext cx="7772400" cy="94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The first split: Income = 59.7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50" y="1769800"/>
            <a:ext cx="7112426" cy="41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iagram of a number of individuals&#10;&#10;Description automatically generated">
            <a:extLst>
              <a:ext uri="{FF2B5EF4-FFF2-40B4-BE49-F238E27FC236}">
                <a16:creationId xmlns:a16="http://schemas.microsoft.com/office/drawing/2014/main" id="{C4104A90-BBA9-718A-7E06-12ADA269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52" y="236204"/>
            <a:ext cx="5056632" cy="62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45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930220" y="100617"/>
            <a:ext cx="7772400" cy="1020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Second Split: Lot size = 21.4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3" name="Picture 3" descr="A diagram of income and income&#10;&#10;Description automatically generated">
            <a:extLst>
              <a:ext uri="{FF2B5EF4-FFF2-40B4-BE49-F238E27FC236}">
                <a16:creationId xmlns:a16="http://schemas.microsoft.com/office/drawing/2014/main" id="{3F93CC06-BF68-80A8-3425-AC948AEA8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" y="1440154"/>
            <a:ext cx="7959852" cy="422457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iagram of a number of individuals&#10;&#10;Description automatically generated">
            <a:extLst>
              <a:ext uri="{FF2B5EF4-FFF2-40B4-BE49-F238E27FC236}">
                <a16:creationId xmlns:a16="http://schemas.microsoft.com/office/drawing/2014/main" id="{C4104A90-BBA9-718A-7E06-12ADA269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52" y="236204"/>
            <a:ext cx="5056632" cy="62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147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2670428" y="132257"/>
            <a:ext cx="7772400" cy="868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After All Splits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4" name="Picture 4" descr="A diagram of income and income&#10;&#10;Description automatically generated">
            <a:extLst>
              <a:ext uri="{FF2B5EF4-FFF2-40B4-BE49-F238E27FC236}">
                <a16:creationId xmlns:a16="http://schemas.microsoft.com/office/drawing/2014/main" id="{4739ECE2-02F5-D495-608A-43B37A8D4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28" y="1402434"/>
            <a:ext cx="8211312" cy="446461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iagram of a number of individuals&#10;&#10;Description automatically generated">
            <a:extLst>
              <a:ext uri="{FF2B5EF4-FFF2-40B4-BE49-F238E27FC236}">
                <a16:creationId xmlns:a16="http://schemas.microsoft.com/office/drawing/2014/main" id="{C4104A90-BBA9-718A-7E06-12ADA269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52" y="236204"/>
            <a:ext cx="5056632" cy="62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17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title"/>
          </p:nvPr>
        </p:nvSpPr>
        <p:spPr>
          <a:xfrm>
            <a:off x="685800" y="2514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Measuring Impurity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902400" y="82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Gini Index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914400" y="1447800"/>
            <a:ext cx="76962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/>
              <a:t>Gini Index for rectangle </a:t>
            </a:r>
            <a:r>
              <a:rPr lang="en-US" i="1"/>
              <a:t>A</a:t>
            </a: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body" idx="2"/>
          </p:nvPr>
        </p:nvSpPr>
        <p:spPr>
          <a:xfrm>
            <a:off x="1066800" y="3200400"/>
            <a:ext cx="7616825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7525" indent="-517525">
              <a:spcBef>
                <a:spcPts val="0"/>
              </a:spcBef>
              <a:buSzPts val="2210"/>
              <a:buNone/>
            </a:pPr>
            <a:r>
              <a:rPr lang="en-US" i="1"/>
              <a:t>p</a:t>
            </a:r>
            <a:r>
              <a:rPr lang="en-US" i="1" baseline="-25000"/>
              <a:t>k</a:t>
            </a:r>
            <a:r>
              <a:rPr lang="en-US"/>
              <a:t> = proportion of cases in rectangle </a:t>
            </a:r>
            <a:r>
              <a:rPr lang="en-US" i="1"/>
              <a:t>A</a:t>
            </a:r>
            <a:r>
              <a:rPr lang="en-US"/>
              <a:t> that belong to class </a:t>
            </a:r>
            <a:r>
              <a:rPr lang="en-US" i="1"/>
              <a:t>k </a:t>
            </a:r>
            <a:r>
              <a:rPr lang="en-US"/>
              <a:t>(out of </a:t>
            </a:r>
            <a:r>
              <a:rPr lang="en-US" i="1"/>
              <a:t>m</a:t>
            </a:r>
            <a:r>
              <a:rPr lang="en-US"/>
              <a:t> classes)</a:t>
            </a:r>
          </a:p>
          <a:p>
            <a:pPr marL="273050" indent="-132715">
              <a:buSzPts val="2210"/>
              <a:buNone/>
            </a:pPr>
            <a:endParaRPr lang="en-US"/>
          </a:p>
          <a:p>
            <a:pPr marL="318770" lvl="1" indent="0">
              <a:buSzPts val="2040"/>
              <a:buNone/>
            </a:pPr>
            <a:r>
              <a:rPr lang="en-US"/>
              <a:t>Min: I(A) = 0 when all cases belong to same class</a:t>
            </a:r>
            <a:endParaRPr/>
          </a:p>
          <a:p>
            <a:pPr marL="318770" lvl="1" indent="0">
              <a:buSzPts val="2040"/>
              <a:buNone/>
            </a:pPr>
            <a:r>
              <a:rPr lang="en-US"/>
              <a:t>Max: I(A) = (m-1)/m, when all classes are equally represented (= 0.5 in binary case)</a:t>
            </a:r>
            <a:endParaRPr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1530"/>
              <a:buFont typeface="Noto Sans Symbols"/>
              <a:buNone/>
            </a:pPr>
            <a:endParaRPr sz="1800"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1530"/>
              <a:buFont typeface="Noto Sans Symbols"/>
              <a:buNone/>
            </a:pPr>
            <a:endParaRPr/>
          </a:p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1525" y="2197100"/>
            <a:ext cx="6950075" cy="100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Chart&#10;&#10;Description automatically generated">
            <a:extLst>
              <a:ext uri="{FF2B5EF4-FFF2-40B4-BE49-F238E27FC236}">
                <a16:creationId xmlns:a16="http://schemas.microsoft.com/office/drawing/2014/main" id="{C9BECFDC-AAC9-0D7B-6355-F6B8F602D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852" y="1402972"/>
            <a:ext cx="2743200" cy="176605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/>
        </p:nvSpPr>
        <p:spPr>
          <a:xfrm>
            <a:off x="619425" y="309725"/>
            <a:ext cx="8030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-US" sz="3600">
                <a:latin typeface="Libre Franklin"/>
                <a:sym typeface="Libre Franklin"/>
              </a:rPr>
              <a:t>COVID-19 Decision Tree</a:t>
            </a:r>
            <a:endParaRPr lang="en-US"/>
          </a:p>
        </p:txBody>
      </p:sp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6036964-A788-4EFC-B942-9CEF3E6D9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4590" y="884981"/>
            <a:ext cx="4396740" cy="569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235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910103" y="55491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Entropy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1144087" y="2704310"/>
            <a:ext cx="7086600" cy="22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7525" indent="-517525">
              <a:spcBef>
                <a:spcPts val="0"/>
              </a:spcBef>
              <a:buSzPts val="2210"/>
              <a:buNone/>
            </a:pPr>
            <a:r>
              <a:rPr lang="en-US" i="1"/>
              <a:t>p</a:t>
            </a:r>
            <a:r>
              <a:rPr lang="en-US" i="1" baseline="-25000"/>
              <a:t>k</a:t>
            </a:r>
            <a:r>
              <a:rPr lang="en-US"/>
              <a:t> = proportion of cases in rectangle </a:t>
            </a:r>
            <a:r>
              <a:rPr lang="en-US" i="1"/>
              <a:t>A</a:t>
            </a:r>
            <a:r>
              <a:rPr lang="en-US"/>
              <a:t> that belong to class </a:t>
            </a:r>
            <a:r>
              <a:rPr lang="en-US" i="1"/>
              <a:t>k </a:t>
            </a:r>
            <a:r>
              <a:rPr lang="en-US"/>
              <a:t>(out of </a:t>
            </a:r>
            <a:r>
              <a:rPr lang="en-US" i="1" err="1"/>
              <a:t>m</a:t>
            </a:r>
            <a:r>
              <a:rPr lang="en-US" i="1"/>
              <a:t> </a:t>
            </a:r>
            <a:r>
              <a:rPr lang="en-US"/>
              <a:t>cla</a:t>
            </a:r>
            <a:r>
              <a:rPr lang="en-US" i="1"/>
              <a:t>sses</a:t>
            </a:r>
            <a:r>
              <a:rPr lang="en-US"/>
              <a:t>) </a:t>
            </a:r>
            <a:endParaRPr i="1"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/>
              <a:t>Entropy ranges between 0 (most pure) and log</a:t>
            </a:r>
            <a:r>
              <a:rPr lang="en-US" baseline="-25000"/>
              <a:t>2</a:t>
            </a:r>
            <a:r>
              <a:rPr lang="en-US"/>
              <a:t>(</a:t>
            </a:r>
            <a:r>
              <a:rPr lang="en-US" i="1"/>
              <a:t>m</a:t>
            </a:r>
            <a:r>
              <a:rPr lang="en-US"/>
              <a:t>) (equal representation of classes)</a:t>
            </a:r>
            <a:endParaRPr/>
          </a:p>
          <a:p>
            <a:pPr marL="273050" lvl="0" indent="-273050" algn="l">
              <a:spcBef>
                <a:spcPts val="575"/>
              </a:spcBef>
              <a:spcAft>
                <a:spcPts val="0"/>
              </a:spcAft>
              <a:buSzPts val="2210"/>
            </a:pPr>
            <a:endParaRPr lang="en-US"/>
          </a:p>
          <a:p>
            <a:pPr marL="0" indent="0">
              <a:buSzPts val="2210"/>
              <a:buNone/>
            </a:pPr>
            <a:r>
              <a:rPr lang="en-US"/>
              <a:t>Maximized at p=0.5 in the two-class case.</a:t>
            </a:r>
          </a:p>
          <a:p>
            <a:pPr marL="0" indent="0">
              <a:buSzPts val="2210"/>
              <a:buNone/>
            </a:pPr>
            <a:r>
              <a:rPr lang="en-US"/>
              <a:t>(Python: </a:t>
            </a:r>
            <a:r>
              <a:rPr lang="en-US" i="1"/>
              <a:t>math.log2(x)</a:t>
            </a:r>
            <a:r>
              <a:rPr lang="en-US"/>
              <a:t>)</a:t>
            </a:r>
          </a:p>
        </p:txBody>
      </p:sp>
      <p:sp>
        <p:nvSpPr>
          <p:cNvPr id="225" name="Google Shape;225;p30"/>
          <p:cNvSpPr txBox="1">
            <a:spLocks noGrp="1"/>
          </p:cNvSpPr>
          <p:nvPr>
            <p:ph type="body" idx="2"/>
          </p:nvPr>
        </p:nvSpPr>
        <p:spPr>
          <a:xfrm>
            <a:off x="990600" y="1447800"/>
            <a:ext cx="7693025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103" y="1226075"/>
            <a:ext cx="6553200" cy="174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>
            <a:spLocks noGrp="1"/>
          </p:cNvSpPr>
          <p:nvPr>
            <p:ph type="title"/>
          </p:nvPr>
        </p:nvSpPr>
        <p:spPr>
          <a:xfrm>
            <a:off x="922683" y="51008"/>
            <a:ext cx="7772400" cy="944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Impurity before and after the first split</a:t>
            </a:r>
          </a:p>
        </p:txBody>
      </p:sp>
      <p:pic>
        <p:nvPicPr>
          <p:cNvPr id="188" name="Google Shape;18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50" y="1769800"/>
            <a:ext cx="7112426" cy="4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D9F09C-E06E-4054-8CF4-C4B8E184C825}"/>
              </a:ext>
            </a:extLst>
          </p:cNvPr>
          <p:cNvSpPr txBox="1"/>
          <p:nvPr/>
        </p:nvSpPr>
        <p:spPr>
          <a:xfrm>
            <a:off x="533400" y="1398932"/>
            <a:ext cx="3559037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Gini_left</a:t>
            </a:r>
            <a:r>
              <a:rPr lang="en-US"/>
              <a:t> = 1 - (7/8)</a:t>
            </a:r>
            <a:r>
              <a:rPr lang="en-US" baseline="30000"/>
              <a:t>2 </a:t>
            </a:r>
            <a:r>
              <a:rPr lang="en-US"/>
              <a:t>- (1/8)</a:t>
            </a:r>
            <a:r>
              <a:rPr lang="en-US" baseline="30000"/>
              <a:t>2</a:t>
            </a:r>
            <a:r>
              <a:rPr lang="en-US"/>
              <a:t> = 0.219   </a:t>
            </a:r>
          </a:p>
          <a:p>
            <a:r>
              <a:rPr lang="en-US" err="1"/>
              <a:t>Gini_right</a:t>
            </a:r>
            <a:r>
              <a:rPr lang="en-US"/>
              <a:t> = 1 - (11/16)</a:t>
            </a:r>
            <a:r>
              <a:rPr lang="en-US" baseline="30000"/>
              <a:t>2 </a:t>
            </a:r>
            <a:r>
              <a:rPr lang="en-US"/>
              <a:t>- (5/16)</a:t>
            </a:r>
            <a:r>
              <a:rPr lang="en-US" baseline="30000"/>
              <a:t>2</a:t>
            </a:r>
            <a:r>
              <a:rPr lang="en-US"/>
              <a:t> = 0.430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713E7-7237-4AD9-8CA9-4B317A86E098}"/>
              </a:ext>
            </a:extLst>
          </p:cNvPr>
          <p:cNvSpPr txBox="1"/>
          <p:nvPr/>
        </p:nvSpPr>
        <p:spPr>
          <a:xfrm>
            <a:off x="4055215" y="1396862"/>
            <a:ext cx="51876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Entropy_left</a:t>
            </a:r>
            <a:r>
              <a:rPr lang="en-US"/>
              <a:t>= -[(7/8)log</a:t>
            </a:r>
            <a:r>
              <a:rPr lang="en-US" baseline="-25000"/>
              <a:t>2</a:t>
            </a:r>
            <a:r>
              <a:rPr lang="en-US"/>
              <a:t>(7/8) + (1/8)log</a:t>
            </a:r>
            <a:r>
              <a:rPr lang="en-US" baseline="-25000"/>
              <a:t>2</a:t>
            </a:r>
            <a:r>
              <a:rPr lang="en-US"/>
              <a:t>(1/8)] = 0.544</a:t>
            </a:r>
          </a:p>
          <a:p>
            <a:r>
              <a:rPr lang="en-US" err="1"/>
              <a:t>Entropy_right</a:t>
            </a:r>
            <a:r>
              <a:rPr lang="en-US"/>
              <a:t>= - [(11/16)log</a:t>
            </a:r>
            <a:r>
              <a:rPr lang="en-US" baseline="-25000"/>
              <a:t>2</a:t>
            </a:r>
            <a:r>
              <a:rPr lang="en-US"/>
              <a:t>(11/16) + (5/16)log</a:t>
            </a:r>
            <a:r>
              <a:rPr lang="en-US" baseline="-25000"/>
              <a:t>2</a:t>
            </a:r>
            <a:r>
              <a:rPr lang="en-US"/>
              <a:t>(5/16)] = 0.896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1968AB-28AB-48D6-B85A-4B9CCE87E86F}"/>
              </a:ext>
            </a:extLst>
          </p:cNvPr>
          <p:cNvSpPr txBox="1"/>
          <p:nvPr/>
        </p:nvSpPr>
        <p:spPr>
          <a:xfrm>
            <a:off x="210378" y="5921237"/>
            <a:ext cx="442871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Gini after split = (8/24)(0.219)+(16/24)(0.430)=0.359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CB9C4A-BD8F-4E9C-BF09-735322BA982D}"/>
              </a:ext>
            </a:extLst>
          </p:cNvPr>
          <p:cNvSpPr txBox="1"/>
          <p:nvPr/>
        </p:nvSpPr>
        <p:spPr>
          <a:xfrm>
            <a:off x="4088710" y="6320874"/>
            <a:ext cx="4648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Entropy after split = (8/24)(0.544)+(16/24)(0.896)=0.779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0AE36A-6B23-4CFE-963F-354286EF88D6}"/>
              </a:ext>
            </a:extLst>
          </p:cNvPr>
          <p:cNvSpPr txBox="1"/>
          <p:nvPr/>
        </p:nvSpPr>
        <p:spPr>
          <a:xfrm>
            <a:off x="533400" y="997226"/>
            <a:ext cx="343065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Gini before split = 1- (0.5)</a:t>
            </a:r>
            <a:r>
              <a:rPr lang="en-US" baseline="30000"/>
              <a:t>2 </a:t>
            </a:r>
            <a:r>
              <a:rPr lang="en-US"/>
              <a:t>- (0.5)</a:t>
            </a:r>
            <a:r>
              <a:rPr lang="en-US" baseline="30000"/>
              <a:t>2 </a:t>
            </a:r>
            <a:r>
              <a:rPr lang="en-US"/>
              <a:t>= 0.5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B0EFF-27D3-49BE-9AAD-E64999D140CB}"/>
              </a:ext>
            </a:extLst>
          </p:cNvPr>
          <p:cNvSpPr txBox="1"/>
          <p:nvPr/>
        </p:nvSpPr>
        <p:spPr>
          <a:xfrm>
            <a:off x="4055215" y="999342"/>
            <a:ext cx="422578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Entropy before split = -[(½)log</a:t>
            </a:r>
            <a:r>
              <a:rPr lang="en-US" baseline="-25000"/>
              <a:t>2</a:t>
            </a:r>
            <a:r>
              <a:rPr lang="en-US"/>
              <a:t>(½)+(½)log</a:t>
            </a:r>
            <a:r>
              <a:rPr lang="en-US" baseline="-25000"/>
              <a:t>2</a:t>
            </a:r>
            <a:r>
              <a:rPr lang="en-US"/>
              <a:t>(½)] = 1</a:t>
            </a:r>
          </a:p>
        </p:txBody>
      </p:sp>
      <p:pic>
        <p:nvPicPr>
          <p:cNvPr id="9" name="Google Shape;217;p29">
            <a:extLst>
              <a:ext uri="{FF2B5EF4-FFF2-40B4-BE49-F238E27FC236}">
                <a16:creationId xmlns:a16="http://schemas.microsoft.com/office/drawing/2014/main" id="{510C0F5F-E9D6-3BAB-7122-3B57283E4E0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314" y="2185235"/>
            <a:ext cx="5130768" cy="758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226;p30">
            <a:extLst>
              <a:ext uri="{FF2B5EF4-FFF2-40B4-BE49-F238E27FC236}">
                <a16:creationId xmlns:a16="http://schemas.microsoft.com/office/drawing/2014/main" id="{D4862388-A902-D266-0962-A54E0733CE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87490" y="4530614"/>
            <a:ext cx="4267202" cy="1018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123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>
            <a:spLocks noGrp="1"/>
          </p:cNvSpPr>
          <p:nvPr>
            <p:ph type="title"/>
          </p:nvPr>
        </p:nvSpPr>
        <p:spPr>
          <a:xfrm>
            <a:off x="733926" y="-37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tx1"/>
                </a:solidFill>
              </a:rPr>
              <a:t>Impurity and Recursive Partitioning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233" name="Google Shape;233;p31"/>
          <p:cNvSpPr txBox="1">
            <a:spLocks noGrp="1"/>
          </p:cNvSpPr>
          <p:nvPr>
            <p:ph type="body" idx="1"/>
          </p:nvPr>
        </p:nvSpPr>
        <p:spPr>
          <a:xfrm>
            <a:off x="733926" y="1536318"/>
            <a:ext cx="7772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400"/>
              <a:t>Obtain overall impurity measure (weighted average of individual rectangles) </a:t>
            </a:r>
          </a:p>
          <a:p>
            <a:pPr marL="0" indent="0">
              <a:spcBef>
                <a:spcPts val="0"/>
              </a:spcBef>
              <a:buSzPts val="2210"/>
              <a:buNone/>
            </a:pPr>
            <a:endParaRPr lang="en-US" sz="24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At each successive stage, compare this measure across all possible splits in all variables</a:t>
            </a:r>
            <a:endParaRPr sz="2400"/>
          </a:p>
          <a:p>
            <a:pPr marL="0" indent="0">
              <a:buSzPts val="2210"/>
              <a:buNone/>
            </a:pPr>
            <a:endParaRPr lang="en-US" sz="24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Choose the split that reduces impurity the most</a:t>
            </a:r>
            <a:endParaRPr sz="2400"/>
          </a:p>
          <a:p>
            <a:pPr marL="0" indent="0">
              <a:buSzPts val="2210"/>
              <a:buNone/>
            </a:pPr>
            <a:endParaRPr lang="en-US" sz="24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Chosen split points become nodes on the tree</a:t>
            </a:r>
            <a:endParaRPr sz="2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2"/>
          <p:cNvSpPr txBox="1">
            <a:spLocks noGrp="1"/>
          </p:cNvSpPr>
          <p:nvPr>
            <p:ph type="title"/>
          </p:nvPr>
        </p:nvSpPr>
        <p:spPr>
          <a:xfrm>
            <a:off x="797515" y="-11951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Fit the Classification Tree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40" name="Google Shape;240;p32"/>
          <p:cNvSpPr txBox="1">
            <a:spLocks noGrp="1"/>
          </p:cNvSpPr>
          <p:nvPr>
            <p:ph type="body" idx="1"/>
          </p:nvPr>
        </p:nvSpPr>
        <p:spPr>
          <a:xfrm>
            <a:off x="932982" y="1271988"/>
            <a:ext cx="87936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ea typeface="Courier New"/>
                <a:cs typeface="Courier New"/>
                <a:sym typeface="Courier New"/>
              </a:rPr>
              <a:t>mower_df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 = </a:t>
            </a:r>
            <a:r>
              <a:rPr lang="en-US" sz="1800" dirty="0" err="1">
                <a:ea typeface="Courier New"/>
                <a:cs typeface="Courier New"/>
                <a:sym typeface="Courier New"/>
              </a:rPr>
              <a:t>pd.read_csv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('</a:t>
            </a:r>
            <a:r>
              <a:rPr lang="en-US" sz="1800" dirty="0" err="1">
                <a:ea typeface="Courier New"/>
                <a:cs typeface="Courier New"/>
                <a:sym typeface="Courier New"/>
              </a:rPr>
              <a:t>RidingMowers.csv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')</a:t>
            </a:r>
            <a:endParaRPr lang="en-US" sz="1800" dirty="0">
              <a:ea typeface="Courier New"/>
              <a:cs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ea typeface="Courier New"/>
                <a:cs typeface="Courier New"/>
                <a:sym typeface="Courier New"/>
              </a:rPr>
              <a:t># use </a:t>
            </a:r>
            <a:r>
              <a:rPr lang="en-US" sz="1800" dirty="0" err="1">
                <a:ea typeface="Courier New"/>
                <a:cs typeface="Courier New"/>
                <a:sym typeface="Courier New"/>
              </a:rPr>
              <a:t>max_depth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 to control tree size (None = full tree)</a:t>
            </a:r>
            <a:endParaRPr sz="1800" dirty="0">
              <a:ea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ea typeface="Courier New"/>
                <a:cs typeface="Courier New"/>
                <a:sym typeface="Courier New"/>
              </a:rPr>
              <a:t>classTree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 = </a:t>
            </a:r>
            <a:r>
              <a:rPr lang="en-US" sz="1800" dirty="0" err="1">
                <a:ea typeface="Courier New"/>
                <a:cs typeface="Courier New"/>
                <a:sym typeface="Courier New"/>
              </a:rPr>
              <a:t>DecisionTreeClassifier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 err="1">
                <a:ea typeface="Courier New"/>
                <a:cs typeface="Courier New"/>
                <a:sym typeface="Courier New"/>
              </a:rPr>
              <a:t>random_state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=1, </a:t>
            </a:r>
            <a:endParaRPr sz="1800" dirty="0">
              <a:ea typeface="Courier New"/>
              <a:cs typeface="Courier New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a typeface="Courier New"/>
                <a:cs typeface="Courier New"/>
                <a:sym typeface="Courier New"/>
              </a:rPr>
              <a:t>   </a:t>
            </a:r>
            <a:r>
              <a:rPr lang="en-US" sz="1800" dirty="0" err="1">
                <a:ea typeface="Courier New"/>
                <a:cs typeface="Courier New"/>
                <a:sym typeface="Courier New"/>
              </a:rPr>
              <a:t>max_depth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=1)</a:t>
            </a:r>
            <a:endParaRPr sz="1800" dirty="0">
              <a:ea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ea typeface="Courier New"/>
                <a:cs typeface="Courier New"/>
                <a:sym typeface="Courier New"/>
              </a:rPr>
              <a:t>classTree.fit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(</a:t>
            </a:r>
            <a:r>
              <a:rPr lang="en-US" sz="1800" dirty="0" err="1">
                <a:ea typeface="Courier New"/>
                <a:cs typeface="Courier New"/>
                <a:sym typeface="Courier New"/>
              </a:rPr>
              <a:t>mower_df.drop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(columns=['Ownership']), </a:t>
            </a:r>
            <a:endParaRPr sz="1800" dirty="0">
              <a:ea typeface="Courier New"/>
              <a:cs typeface="Courier New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dirty="0">
                <a:ea typeface="Courier New"/>
                <a:cs typeface="Courier New"/>
                <a:sym typeface="Courier New"/>
              </a:rPr>
              <a:t>   </a:t>
            </a:r>
            <a:r>
              <a:rPr lang="en-US" sz="1800" dirty="0" err="1">
                <a:ea typeface="Courier New"/>
                <a:cs typeface="Courier New"/>
                <a:sym typeface="Courier New"/>
              </a:rPr>
              <a:t>mower_df</a:t>
            </a:r>
            <a:r>
              <a:rPr lang="en-US" sz="1800" dirty="0">
                <a:ea typeface="Courier New"/>
                <a:cs typeface="Courier New"/>
                <a:sym typeface="Courier New"/>
              </a:rPr>
              <a:t>['Ownership'])</a:t>
            </a:r>
            <a:endParaRPr lang="en-US" sz="1800" dirty="0">
              <a:ea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dirty="0" err="1">
                <a:cs typeface="Courier New"/>
              </a:rPr>
              <a:t>plotDecisionTree</a:t>
            </a:r>
            <a:r>
              <a:rPr lang="en-US" sz="1800" dirty="0">
                <a:cs typeface="Courier New"/>
              </a:rPr>
              <a:t>(</a:t>
            </a:r>
            <a:r>
              <a:rPr lang="en-US" sz="1800" dirty="0" err="1">
                <a:cs typeface="Courier New"/>
              </a:rPr>
              <a:t>classTree</a:t>
            </a:r>
            <a:r>
              <a:rPr lang="en-US" sz="1800" dirty="0">
                <a:cs typeface="Courier New"/>
              </a:rPr>
              <a:t>, </a:t>
            </a:r>
            <a:r>
              <a:rPr lang="en-US" sz="1800" dirty="0" err="1">
                <a:cs typeface="Courier New"/>
              </a:rPr>
              <a:t>feature_names</a:t>
            </a:r>
            <a:r>
              <a:rPr lang="en-US" sz="1800" dirty="0">
                <a:cs typeface="Courier New"/>
              </a:rPr>
              <a:t>=</a:t>
            </a:r>
            <a:r>
              <a:rPr lang="en-US" sz="1800" dirty="0" err="1">
                <a:cs typeface="Courier New"/>
              </a:rPr>
              <a:t>mower_df.columns</a:t>
            </a:r>
            <a:r>
              <a:rPr lang="en-US" sz="1800" dirty="0">
                <a:cs typeface="Courier New"/>
              </a:rPr>
              <a:t>[:2], </a:t>
            </a:r>
            <a:r>
              <a:rPr lang="en-US" sz="1800" dirty="0" err="1">
                <a:cs typeface="Courier New"/>
              </a:rPr>
              <a:t>class_names</a:t>
            </a:r>
            <a:r>
              <a:rPr lang="en-US" sz="1800" dirty="0">
                <a:cs typeface="Courier New"/>
              </a:rPr>
              <a:t>=</a:t>
            </a:r>
            <a:r>
              <a:rPr lang="en-US" sz="1800" dirty="0" err="1">
                <a:cs typeface="Courier New"/>
              </a:rPr>
              <a:t>classTree.classes</a:t>
            </a:r>
            <a:r>
              <a:rPr lang="en-US" sz="1800" dirty="0">
                <a:cs typeface="Courier New"/>
              </a:rPr>
              <a:t>_)</a:t>
            </a:r>
            <a:endParaRPr lang="en-US" dirty="0"/>
          </a:p>
          <a:p>
            <a:pPr marL="0" indent="0">
              <a:buSzPts val="1100"/>
              <a:buNone/>
            </a:pPr>
            <a:r>
              <a:rPr lang="en-US" sz="1800" dirty="0">
                <a:cs typeface="Courier New"/>
              </a:rPr>
              <a:t># or use </a:t>
            </a:r>
            <a:r>
              <a:rPr lang="en-US" sz="1800" b="1" dirty="0" err="1">
                <a:cs typeface="Courier New"/>
              </a:rPr>
              <a:t>sklearn</a:t>
            </a:r>
            <a:r>
              <a:rPr lang="en-US" sz="1800" dirty="0" err="1">
                <a:cs typeface="Courier New"/>
              </a:rPr>
              <a:t>'s</a:t>
            </a:r>
            <a:r>
              <a:rPr lang="en-US" sz="1800" dirty="0">
                <a:cs typeface="Courier New"/>
              </a:rPr>
              <a:t> </a:t>
            </a:r>
            <a:r>
              <a:rPr lang="en-US" sz="1800" dirty="0" err="1">
                <a:cs typeface="Courier New"/>
              </a:rPr>
              <a:t>tree.plot_tree</a:t>
            </a:r>
            <a:endParaRPr lang="en-US" sz="1800" dirty="0">
              <a:cs typeface="Courier New"/>
            </a:endParaRPr>
          </a:p>
          <a:p>
            <a:pPr>
              <a:buNone/>
            </a:pPr>
            <a:r>
              <a:rPr lang="en-US" sz="1800" dirty="0">
                <a:cs typeface="Courier New"/>
              </a:rPr>
              <a:t>fig = </a:t>
            </a:r>
            <a:r>
              <a:rPr lang="en-US" sz="1800" dirty="0" err="1">
                <a:cs typeface="Courier New"/>
              </a:rPr>
              <a:t>plt.figure</a:t>
            </a:r>
            <a:r>
              <a:rPr lang="en-US" sz="1800" dirty="0">
                <a:cs typeface="Courier New"/>
              </a:rPr>
              <a:t>(</a:t>
            </a:r>
            <a:r>
              <a:rPr lang="en-US" sz="1800" dirty="0" err="1">
                <a:cs typeface="Courier New"/>
              </a:rPr>
              <a:t>figsize</a:t>
            </a:r>
            <a:r>
              <a:rPr lang="en-US" sz="1800" dirty="0">
                <a:cs typeface="Courier New"/>
              </a:rPr>
              <a:t>=(6,6))</a:t>
            </a:r>
            <a:endParaRPr lang="en-US" dirty="0"/>
          </a:p>
          <a:p>
            <a:pPr>
              <a:buNone/>
            </a:pPr>
            <a:r>
              <a:rPr lang="en-US" sz="1800" dirty="0">
                <a:cs typeface="Courier New"/>
              </a:rPr>
              <a:t>_ = </a:t>
            </a:r>
            <a:r>
              <a:rPr lang="en-US" sz="1800" dirty="0" err="1">
                <a:cs typeface="Courier New"/>
              </a:rPr>
              <a:t>tree.plot_tree</a:t>
            </a:r>
            <a:r>
              <a:rPr lang="en-US" sz="1800" dirty="0">
                <a:cs typeface="Courier New"/>
              </a:rPr>
              <a:t>(</a:t>
            </a:r>
            <a:r>
              <a:rPr lang="en-US" sz="1800" dirty="0" err="1">
                <a:cs typeface="Courier New"/>
              </a:rPr>
              <a:t>classTree</a:t>
            </a:r>
            <a:r>
              <a:rPr lang="en-US" sz="1800" dirty="0">
                <a:cs typeface="Courier New"/>
              </a:rPr>
              <a:t>, </a:t>
            </a:r>
            <a:endParaRPr lang="en-US" dirty="0">
              <a:cs typeface="Courier New"/>
            </a:endParaRPr>
          </a:p>
          <a:p>
            <a:pPr>
              <a:buNone/>
            </a:pPr>
            <a:r>
              <a:rPr lang="en-US" sz="1800" dirty="0">
                <a:cs typeface="Courier New"/>
              </a:rPr>
              <a:t>                   </a:t>
            </a:r>
            <a:r>
              <a:rPr lang="en-US" sz="1800" dirty="0" err="1">
                <a:cs typeface="Courier New"/>
              </a:rPr>
              <a:t>feature_names</a:t>
            </a:r>
            <a:r>
              <a:rPr lang="en-US" sz="1800" dirty="0">
                <a:cs typeface="Courier New"/>
              </a:rPr>
              <a:t>=</a:t>
            </a:r>
            <a:r>
              <a:rPr lang="en-US" sz="1800" dirty="0" err="1">
                <a:cs typeface="Courier New"/>
              </a:rPr>
              <a:t>train_X.columns</a:t>
            </a:r>
            <a:r>
              <a:rPr lang="en-US" sz="1800" dirty="0">
                <a:cs typeface="Courier New"/>
              </a:rPr>
              <a:t>,  </a:t>
            </a:r>
            <a:endParaRPr lang="en-US" dirty="0"/>
          </a:p>
          <a:p>
            <a:pPr>
              <a:buNone/>
            </a:pPr>
            <a:r>
              <a:rPr lang="en-US" sz="1800" dirty="0">
                <a:cs typeface="Courier New"/>
              </a:rPr>
              <a:t>                   </a:t>
            </a:r>
            <a:r>
              <a:rPr lang="en-US" sz="1800" dirty="0" err="1">
                <a:cs typeface="Courier New"/>
              </a:rPr>
              <a:t>class_names</a:t>
            </a:r>
            <a:r>
              <a:rPr lang="en-US" sz="1800" dirty="0">
                <a:cs typeface="Courier New"/>
              </a:rPr>
              <a:t>=['Nonowner', 'Owner'],</a:t>
            </a:r>
            <a:endParaRPr lang="en-US" dirty="0"/>
          </a:p>
          <a:p>
            <a:pPr marL="0" indent="0">
              <a:buNone/>
            </a:pPr>
            <a:r>
              <a:rPr lang="en-US" sz="1800" dirty="0">
                <a:cs typeface="Courier New"/>
              </a:rPr>
              <a:t>                   filled=True)</a:t>
            </a:r>
            <a:endParaRPr lang="en-US" dirty="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First Split – The Tree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2" descr="A diagram of a number of samples&#10;&#10;Description automatically generated">
            <a:extLst>
              <a:ext uri="{FF2B5EF4-FFF2-40B4-BE49-F238E27FC236}">
                <a16:creationId xmlns:a16="http://schemas.microsoft.com/office/drawing/2014/main" id="{434172B2-0D01-EA13-0AA5-F5F9BDF04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464" y="1517654"/>
            <a:ext cx="5330952" cy="3959853"/>
          </a:xfrm>
          <a:prstGeom prst="rect">
            <a:avLst/>
          </a:prstGeom>
        </p:spPr>
      </p:pic>
      <p:pic>
        <p:nvPicPr>
          <p:cNvPr id="4" name="Picture 4" descr="A diagram of a number of classes&#10;&#10;Description automatically generated">
            <a:extLst>
              <a:ext uri="{FF2B5EF4-FFF2-40B4-BE49-F238E27FC236}">
                <a16:creationId xmlns:a16="http://schemas.microsoft.com/office/drawing/2014/main" id="{BBA0F3D4-EBA0-84D4-D213-AC95B540E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68" y="1572686"/>
            <a:ext cx="3415284" cy="362118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title"/>
          </p:nvPr>
        </p:nvSpPr>
        <p:spPr>
          <a:xfrm>
            <a:off x="914400" y="274638"/>
            <a:ext cx="7772400" cy="792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Tree After 3 Splits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254" name="Google Shape;254;p34"/>
          <p:cNvSpPr txBox="1"/>
          <p:nvPr/>
        </p:nvSpPr>
        <p:spPr>
          <a:xfrm>
            <a:off x="597300" y="5372100"/>
            <a:ext cx="8185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first split is on Income, then the next split is on Lot Size for both the low- income group (at lot size 21.4) and the high-income split (at lot size </a:t>
            </a:r>
            <a:r>
              <a:rPr lang="en-US" sz="1800">
                <a:solidFill>
                  <a:schemeClr val="dk1"/>
                </a:solidFill>
              </a:rPr>
              <a:t>19.8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3" descr="A diagram of a number of samples&#10;&#10;Description automatically generated">
            <a:extLst>
              <a:ext uri="{FF2B5EF4-FFF2-40B4-BE49-F238E27FC236}">
                <a16:creationId xmlns:a16="http://schemas.microsoft.com/office/drawing/2014/main" id="{2ADEBABD-9D07-7A19-29D4-5C828E814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4248" y="1097624"/>
            <a:ext cx="5010912" cy="41095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/>
          <p:nvPr/>
        </p:nvSpPr>
        <p:spPr>
          <a:xfrm>
            <a:off x="7513972" y="1803191"/>
            <a:ext cx="137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Decision node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5"/>
          <p:cNvSpPr txBox="1"/>
          <p:nvPr/>
        </p:nvSpPr>
        <p:spPr>
          <a:xfrm>
            <a:off x="7475872" y="5102822"/>
            <a:ext cx="144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Terminal node (leaf)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" name="Google Shape;264;p35"/>
          <p:cNvCxnSpPr>
            <a:cxnSpLocks/>
          </p:cNvCxnSpPr>
          <p:nvPr/>
        </p:nvCxnSpPr>
        <p:spPr>
          <a:xfrm flipH="1">
            <a:off x="6201637" y="5247186"/>
            <a:ext cx="1341265" cy="603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5" name="Google Shape;265;p35"/>
          <p:cNvCxnSpPr/>
          <p:nvPr/>
        </p:nvCxnSpPr>
        <p:spPr>
          <a:xfrm flipH="1" flipV="1">
            <a:off x="6197426" y="4956222"/>
            <a:ext cx="1345476" cy="2909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6" name="Google Shape;266;p35"/>
          <p:cNvCxnSpPr>
            <a:cxnSpLocks/>
          </p:cNvCxnSpPr>
          <p:nvPr/>
        </p:nvCxnSpPr>
        <p:spPr>
          <a:xfrm flipH="1" flipV="1">
            <a:off x="6197426" y="3800475"/>
            <a:ext cx="1345476" cy="144671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7" name="Google Shape;267;p35"/>
          <p:cNvCxnSpPr>
            <a:cxnSpLocks/>
          </p:cNvCxnSpPr>
          <p:nvPr/>
        </p:nvCxnSpPr>
        <p:spPr>
          <a:xfrm flipH="1">
            <a:off x="6171340" y="1993667"/>
            <a:ext cx="1429500" cy="24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8" name="Google Shape;268;p35"/>
          <p:cNvSpPr txBox="1"/>
          <p:nvPr/>
        </p:nvSpPr>
        <p:spPr>
          <a:xfrm>
            <a:off x="1371600" y="210175"/>
            <a:ext cx="61389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Libre Franklin"/>
                <a:ea typeface="Libre Franklin"/>
                <a:cs typeface="Libre Franklin"/>
                <a:sym typeface="Libre Franklin"/>
              </a:rPr>
              <a:t>Tree After All Splits</a:t>
            </a:r>
            <a:endParaRPr sz="3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" name="Picture 2" descr="A diagram of a number of items&#10;&#10;Description automatically generated">
            <a:extLst>
              <a:ext uri="{FF2B5EF4-FFF2-40B4-BE49-F238E27FC236}">
                <a16:creationId xmlns:a16="http://schemas.microsoft.com/office/drawing/2014/main" id="{AF963019-B66E-15A8-A632-9A290B67D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" y="905437"/>
            <a:ext cx="5692140" cy="5294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34B9A4-11B9-02CD-0BF3-209AEA8D319C}"/>
              </a:ext>
            </a:extLst>
          </p:cNvPr>
          <p:cNvSpPr txBox="1"/>
          <p:nvPr/>
        </p:nvSpPr>
        <p:spPr>
          <a:xfrm>
            <a:off x="3200400" y="3200400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C54836-192B-205B-AAD1-8FD3A7FBBD8B}"/>
              </a:ext>
            </a:extLst>
          </p:cNvPr>
          <p:cNvSpPr txBox="1"/>
          <p:nvPr/>
        </p:nvSpPr>
        <p:spPr>
          <a:xfrm>
            <a:off x="3343275" y="3343275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/>
        </p:nvSpPr>
        <p:spPr>
          <a:xfrm>
            <a:off x="6227525" y="1374075"/>
            <a:ext cx="2743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dominant class in this portion of the first split (those with income </a:t>
            </a:r>
            <a:r>
              <a:rPr lang="en-US">
                <a:solidFill>
                  <a:schemeClr val="dk1"/>
                </a:solidFill>
              </a:rPr>
              <a:t>&gt; 59.7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is “owner” 11 owners and 5 non-owners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6227525" y="4052926"/>
            <a:ext cx="19812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next split for this group of 16 will be on the basis of </a:t>
            </a:r>
            <a:r>
              <a:rPr lang="en-US">
                <a:solidFill>
                  <a:schemeClr val="dk1"/>
                </a:solidFill>
              </a:rPr>
              <a:t>Income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splitting at 84.75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7" name="Google Shape;277;p36"/>
          <p:cNvCxnSpPr/>
          <p:nvPr/>
        </p:nvCxnSpPr>
        <p:spPr>
          <a:xfrm flipH="1">
            <a:off x="5001581" y="1796211"/>
            <a:ext cx="1289952" cy="393864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8" name="Google Shape;278;p36"/>
          <p:cNvCxnSpPr/>
          <p:nvPr/>
        </p:nvCxnSpPr>
        <p:spPr>
          <a:xfrm flipH="1" flipV="1">
            <a:off x="4988549" y="3051941"/>
            <a:ext cx="1244557" cy="109957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2" descr="A diagram of a number of items&#10;&#10;Description automatically generated">
            <a:extLst>
              <a:ext uri="{FF2B5EF4-FFF2-40B4-BE49-F238E27FC236}">
                <a16:creationId xmlns:a16="http://schemas.microsoft.com/office/drawing/2014/main" id="{3856E448-1990-4C2D-4277-C3A07B7D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752" y="736273"/>
            <a:ext cx="4709160" cy="438875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 txBox="1"/>
          <p:nvPr/>
        </p:nvSpPr>
        <p:spPr>
          <a:xfrm>
            <a:off x="1143000" y="304800"/>
            <a:ext cx="67056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Read down the tree to derive rules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7"/>
          <p:cNvSpPr txBox="1"/>
          <p:nvPr/>
        </p:nvSpPr>
        <p:spPr>
          <a:xfrm>
            <a:off x="457200" y="2743200"/>
            <a:ext cx="22860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Income &lt;= </a:t>
            </a:r>
            <a:r>
              <a:rPr lang="en-US">
                <a:solidFill>
                  <a:schemeClr val="dk1"/>
                </a:solidFill>
              </a:rPr>
              <a:t>59.7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Lot Size &lt;= 21.4,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classify as “Nonowner”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2" descr="A diagram of a number of items&#10;&#10;Description automatically generated">
            <a:extLst>
              <a:ext uri="{FF2B5EF4-FFF2-40B4-BE49-F238E27FC236}">
                <a16:creationId xmlns:a16="http://schemas.microsoft.com/office/drawing/2014/main" id="{42051322-2059-A44D-0DED-BD8E14C1E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1176130"/>
            <a:ext cx="5307724" cy="493548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835994" y="-7566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Categorical Predictors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914864" y="1067698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400"/>
              <a:t>- Examine all possible ways in which the categories can be split.</a:t>
            </a:r>
          </a:p>
          <a:p>
            <a:pPr marL="0" indent="0">
              <a:buSzPts val="2210"/>
              <a:buNone/>
            </a:pPr>
            <a:r>
              <a:rPr lang="en-US" sz="2400"/>
              <a:t>- For example, categories A, B, C can be split 3 ways</a:t>
            </a:r>
            <a:endParaRPr sz="2400"/>
          </a:p>
          <a:p>
            <a:pPr marL="547370" lvl="1" indent="-227965" algn="l" rtl="0">
              <a:spcBef>
                <a:spcPts val="375"/>
              </a:spcBef>
              <a:spcAft>
                <a:spcPts val="0"/>
              </a:spcAft>
              <a:buSzPts val="2040"/>
              <a:buFont typeface="Noto Sans Symbols"/>
              <a:buNone/>
            </a:pPr>
            <a:r>
              <a:rPr lang="en-US"/>
              <a:t>{A} and {B, C}</a:t>
            </a:r>
            <a:endParaRPr/>
          </a:p>
          <a:p>
            <a:pPr marL="547370" lvl="1" indent="-227965" algn="l" rtl="0">
              <a:spcBef>
                <a:spcPts val="375"/>
              </a:spcBef>
              <a:spcAft>
                <a:spcPts val="0"/>
              </a:spcAft>
              <a:buSzPts val="2040"/>
              <a:buFont typeface="Noto Sans Symbols"/>
              <a:buNone/>
            </a:pPr>
            <a:r>
              <a:rPr lang="en-US"/>
              <a:t>{B} and {A, C}</a:t>
            </a:r>
            <a:endParaRPr/>
          </a:p>
          <a:p>
            <a:pPr marL="547370" lvl="1" indent="-227965" algn="l" rtl="0">
              <a:spcBef>
                <a:spcPts val="375"/>
              </a:spcBef>
              <a:spcAft>
                <a:spcPts val="0"/>
              </a:spcAft>
              <a:buSzPts val="2040"/>
              <a:buFont typeface="Noto Sans Symbols"/>
              <a:buNone/>
            </a:pPr>
            <a:r>
              <a:rPr lang="en-US"/>
              <a:t>{C} and {A, B}</a:t>
            </a:r>
            <a:endParaRPr/>
          </a:p>
          <a:p>
            <a:pPr marL="0" indent="0">
              <a:buSzPts val="2210"/>
              <a:buNone/>
            </a:pPr>
            <a:r>
              <a:rPr lang="en-US" sz="2400"/>
              <a:t>- With many categories, # of splits becomes huge</a:t>
            </a:r>
          </a:p>
          <a:p>
            <a:pPr marL="0" indent="0">
              <a:buSzPts val="2210"/>
              <a:buNone/>
            </a:pPr>
            <a:r>
              <a:rPr lang="en-US" sz="2400"/>
              <a:t>- For </a:t>
            </a:r>
            <a:r>
              <a:rPr lang="en-US" sz="2400" b="1"/>
              <a:t>categorical predictors</a:t>
            </a:r>
            <a:r>
              <a:rPr lang="en-US" sz="2400"/>
              <a:t>, as with </a:t>
            </a:r>
            <a:r>
              <a:rPr lang="en-US" sz="2400" i="1" err="1"/>
              <a:t>k</a:t>
            </a:r>
            <a:r>
              <a:rPr lang="en-US" sz="2400" err="1"/>
              <a:t>NN</a:t>
            </a:r>
            <a:r>
              <a:rPr lang="en-US" sz="2400"/>
              <a:t>, a predictor with </a:t>
            </a:r>
            <a:r>
              <a:rPr lang="en-US" sz="2400" i="1"/>
              <a:t>m</a:t>
            </a:r>
            <a:r>
              <a:rPr lang="en-US" sz="2400"/>
              <a:t> categories (</a:t>
            </a:r>
            <a:r>
              <a:rPr lang="en-US" sz="2400" i="1"/>
              <a:t>m</a:t>
            </a:r>
            <a:r>
              <a:rPr lang="en-US" sz="2400"/>
              <a:t>&gt;2) should be factored into </a:t>
            </a:r>
            <a:r>
              <a:rPr lang="en-US" sz="2400" i="1"/>
              <a:t>m</a:t>
            </a:r>
            <a:r>
              <a:rPr lang="en-US" sz="2400"/>
              <a:t>  dummies (not </a:t>
            </a:r>
            <a:r>
              <a:rPr lang="en-US" sz="2400" i="1"/>
              <a:t>m</a:t>
            </a:r>
            <a:r>
              <a:rPr lang="en-US" sz="2400"/>
              <a:t>-1) </a:t>
            </a:r>
          </a:p>
          <a:p>
            <a:pPr marL="0" indent="0">
              <a:buSzPts val="2210"/>
              <a:buNone/>
            </a:pPr>
            <a:r>
              <a:rPr lang="en-US" sz="2400"/>
              <a:t>- Do not standardize (normalize) categorical or numerical predictors</a:t>
            </a:r>
          </a:p>
        </p:txBody>
      </p:sp>
    </p:spTree>
    <p:extLst>
      <p:ext uri="{BB962C8B-B14F-4D97-AF65-F5344CB8AC3E}">
        <p14:creationId xmlns:p14="http://schemas.microsoft.com/office/powerpoint/2010/main" val="2224990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465108" y="0"/>
            <a:ext cx="8544668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US" sz="1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tree diagram depicting demographic characteristics associated with COVID-19 booster vaccination among adults completing the primary series before September 15, 2021, by social demographic factors, March 15, 2022, United States. </a:t>
            </a:r>
          </a:p>
        </p:txBody>
      </p:sp>
      <p:pic>
        <p:nvPicPr>
          <p:cNvPr id="4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3A0E35D-C171-C4E3-BD52-A6621E40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08" y="1420828"/>
            <a:ext cx="8005312" cy="4258446"/>
          </a:xfrm>
          <a:prstGeom prst="rect">
            <a:avLst/>
          </a:prstGeom>
        </p:spPr>
      </p:pic>
      <p:sp>
        <p:nvSpPr>
          <p:cNvPr id="7" name="Google Shape;114;p14">
            <a:extLst>
              <a:ext uri="{FF2B5EF4-FFF2-40B4-BE49-F238E27FC236}">
                <a16:creationId xmlns:a16="http://schemas.microsoft.com/office/drawing/2014/main" id="{5759A9BA-CD6A-AB41-223A-301177BA0E1F}"/>
              </a:ext>
            </a:extLst>
          </p:cNvPr>
          <p:cNvSpPr txBox="1">
            <a:spLocks/>
          </p:cNvSpPr>
          <p:nvPr/>
        </p:nvSpPr>
        <p:spPr>
          <a:xfrm>
            <a:off x="465108" y="5873440"/>
            <a:ext cx="8230457" cy="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sz="1600" b="0" i="0">
                <a:solidFill>
                  <a:srgbClr val="2A2A2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tree model identified adults age ≤34 years, Johnson &amp; Johnson primary series recipients, people from racial/ethnic minority groups, residents of nonlarge metro areas, and those living in socially vulnerable communities in the South as less likely to be boosted. These findings can guide clinical/public health outreach toward specific subpopulations.</a:t>
            </a:r>
            <a:endParaRPr 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49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 txBox="1">
            <a:spLocks noGrp="1"/>
          </p:cNvSpPr>
          <p:nvPr>
            <p:ph type="title"/>
          </p:nvPr>
        </p:nvSpPr>
        <p:spPr>
          <a:xfrm>
            <a:off x="835994" y="-7566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Evaluating the Performance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1"/>
          </p:nvPr>
        </p:nvSpPr>
        <p:spPr>
          <a:xfrm>
            <a:off x="896576" y="1250578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Training and Validation sets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Several predictors of roughly equal predictive power may lead to selection of different predictors for the top-level split depending on the sample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Yield completely different sets of rules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Results of a single tree may be problematic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36519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Avoid Overfitting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- Pruning the Tree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590373" y="-231774"/>
            <a:ext cx="8262822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tx1"/>
                </a:solidFill>
              </a:rPr>
              <a:t>Full trees are complex and overfit the data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300" name="Google Shape;300;p39"/>
          <p:cNvSpPr txBox="1">
            <a:spLocks noGrp="1"/>
          </p:cNvSpPr>
          <p:nvPr>
            <p:ph type="body" idx="1"/>
          </p:nvPr>
        </p:nvSpPr>
        <p:spPr>
          <a:xfrm>
            <a:off x="685800" y="982953"/>
            <a:ext cx="77724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sz="2400" dirty="0"/>
              <a:t>Natural end of process is 100% purity in each leaf.</a:t>
            </a:r>
          </a:p>
          <a:p>
            <a:pPr marL="0" lvl="0" indent="0" algn="l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 b="1" dirty="0"/>
              <a:t>Overfits</a:t>
            </a:r>
            <a:r>
              <a:rPr lang="en-US" sz="2400" dirty="0"/>
              <a:t> the data, which end up fitting noise in the data.</a:t>
            </a:r>
          </a:p>
          <a:p>
            <a:pPr marL="0" lvl="0" indent="0" algn="l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 dirty="0"/>
              <a:t>Consider Example 2, Loan Acceptance with more records and more variables than the Riding Mower data – the full tree is very complex</a:t>
            </a:r>
          </a:p>
          <a:p>
            <a:pPr>
              <a:buNone/>
            </a:pPr>
            <a:r>
              <a:rPr lang="en-US" sz="1200" dirty="0" err="1"/>
              <a:t>bank_df</a:t>
            </a:r>
            <a:r>
              <a:rPr lang="en-US" sz="1200" dirty="0"/>
              <a:t> = </a:t>
            </a:r>
            <a:r>
              <a:rPr lang="en-US" sz="1200" dirty="0" err="1"/>
              <a:t>bank_df.drop</a:t>
            </a:r>
            <a:r>
              <a:rPr lang="en-US" sz="1200" dirty="0"/>
              <a:t>(columns=['ID', 'ZIP Code'])</a:t>
            </a:r>
          </a:p>
          <a:p>
            <a:pPr>
              <a:buNone/>
            </a:pPr>
            <a:r>
              <a:rPr lang="en-US" sz="1200" dirty="0"/>
              <a:t>X = </a:t>
            </a:r>
            <a:r>
              <a:rPr lang="en-US" sz="1200" dirty="0" err="1"/>
              <a:t>bank_df.drop</a:t>
            </a:r>
            <a:r>
              <a:rPr lang="en-US" sz="1200" dirty="0"/>
              <a:t>(columns=['Personal Loan'])</a:t>
            </a:r>
          </a:p>
          <a:p>
            <a:pPr>
              <a:buNone/>
            </a:pPr>
            <a:r>
              <a:rPr lang="en-US" sz="1200" dirty="0"/>
              <a:t>y = </a:t>
            </a:r>
            <a:r>
              <a:rPr lang="en-US" sz="1200" dirty="0" err="1"/>
              <a:t>bank_df</a:t>
            </a:r>
            <a:r>
              <a:rPr lang="en-US" sz="1200" dirty="0"/>
              <a:t>['Personal Loan']</a:t>
            </a:r>
          </a:p>
          <a:p>
            <a:pPr>
              <a:buNone/>
            </a:pPr>
            <a:r>
              <a:rPr lang="en-US" sz="1200" dirty="0" err="1"/>
              <a:t>train_X</a:t>
            </a:r>
            <a:r>
              <a:rPr lang="en-US" sz="1200" dirty="0"/>
              <a:t>, </a:t>
            </a:r>
            <a:r>
              <a:rPr lang="en-US" sz="1200" dirty="0" err="1"/>
              <a:t>valid_X</a:t>
            </a:r>
            <a:r>
              <a:rPr lang="en-US" sz="1200" dirty="0"/>
              <a:t>, </a:t>
            </a:r>
            <a:r>
              <a:rPr lang="en-US" sz="1200" dirty="0" err="1"/>
              <a:t>train_y</a:t>
            </a:r>
            <a:r>
              <a:rPr lang="en-US" sz="1200" dirty="0"/>
              <a:t>, </a:t>
            </a:r>
            <a:r>
              <a:rPr lang="en-US" sz="1200" dirty="0" err="1"/>
              <a:t>valid_y</a:t>
            </a:r>
            <a:r>
              <a:rPr lang="en-US" sz="1200" dirty="0"/>
              <a:t> = </a:t>
            </a:r>
            <a:r>
              <a:rPr lang="en-US" sz="1200" dirty="0" err="1"/>
              <a:t>train_test_split</a:t>
            </a:r>
            <a:r>
              <a:rPr lang="en-US" sz="1200" dirty="0"/>
              <a:t>(X, y, </a:t>
            </a:r>
            <a:r>
              <a:rPr lang="en-US" sz="1200" dirty="0" err="1"/>
              <a:t>test_size</a:t>
            </a:r>
            <a:r>
              <a:rPr lang="en-US" sz="1200" dirty="0"/>
              <a:t>=0.4, </a:t>
            </a:r>
            <a:r>
              <a:rPr lang="en-US" sz="1200" dirty="0" err="1"/>
              <a:t>random_state</a:t>
            </a:r>
            <a:r>
              <a:rPr lang="en-US" sz="1200" dirty="0"/>
              <a:t>=1)</a:t>
            </a:r>
          </a:p>
          <a:p>
            <a:pPr>
              <a:buNone/>
            </a:pPr>
            <a:r>
              <a:rPr lang="en-US" sz="1200" dirty="0" err="1"/>
              <a:t>fullClassTree</a:t>
            </a:r>
            <a:r>
              <a:rPr lang="en-US" sz="1200" dirty="0"/>
              <a:t> = </a:t>
            </a:r>
            <a:r>
              <a:rPr lang="en-US" sz="1200" dirty="0" err="1"/>
              <a:t>DecisionTreeClassifier</a:t>
            </a:r>
            <a:r>
              <a:rPr lang="en-US" sz="1200" dirty="0"/>
              <a:t>(</a:t>
            </a:r>
            <a:r>
              <a:rPr lang="en-US" sz="1200" dirty="0" err="1"/>
              <a:t>random_state</a:t>
            </a:r>
            <a:r>
              <a:rPr lang="en-US" sz="1200" dirty="0"/>
              <a:t>=1) # </a:t>
            </a:r>
            <a:r>
              <a:rPr lang="en-US" sz="1200" b="1" dirty="0"/>
              <a:t>default</a:t>
            </a:r>
          </a:p>
          <a:p>
            <a:pPr>
              <a:buNone/>
            </a:pPr>
            <a:r>
              <a:rPr lang="en-US" sz="1200" dirty="0" err="1"/>
              <a:t>fullClassTree.fit</a:t>
            </a:r>
            <a:r>
              <a:rPr lang="en-US" sz="1200" dirty="0"/>
              <a:t>(</a:t>
            </a:r>
            <a:r>
              <a:rPr lang="en-US" sz="1200" dirty="0" err="1"/>
              <a:t>train_X</a:t>
            </a:r>
            <a:r>
              <a:rPr lang="en-US" sz="1200" dirty="0"/>
              <a:t>, </a:t>
            </a:r>
            <a:r>
              <a:rPr lang="en-US" sz="1200" dirty="0" err="1"/>
              <a:t>train_y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/>
              <a:t>    </a:t>
            </a:r>
            <a:r>
              <a:rPr lang="en-US" sz="1200" dirty="0" err="1"/>
              <a:t>plotDecisionTree</a:t>
            </a:r>
            <a:r>
              <a:rPr lang="en-US" sz="1200" dirty="0"/>
              <a:t>(</a:t>
            </a:r>
            <a:r>
              <a:rPr lang="en-US" sz="1200" dirty="0" err="1"/>
              <a:t>fullClassTree</a:t>
            </a:r>
            <a:r>
              <a:rPr lang="en-US" sz="1200" dirty="0"/>
              <a:t>, </a:t>
            </a:r>
            <a:r>
              <a:rPr lang="en-US" sz="1200" dirty="0" err="1"/>
              <a:t>feature_names</a:t>
            </a:r>
            <a:r>
              <a:rPr lang="en-US" sz="1200" dirty="0"/>
              <a:t>=</a:t>
            </a:r>
            <a:r>
              <a:rPr lang="en-US" sz="1200" dirty="0" err="1"/>
              <a:t>train_X.columns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dirty="0"/>
              <a:t>Default is no restrictions on the maximum tree depth (or number of leaf nodes), or decrease in impurity</a:t>
            </a:r>
            <a:endParaRPr lang="en-US" sz="12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/>
        </p:nvSpPr>
        <p:spPr>
          <a:xfrm>
            <a:off x="1785775" y="333050"/>
            <a:ext cx="5715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 trees are too complex – they end up fitting noise, overfitting the data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94FFAFCE-C30D-202C-5B7C-9F2F18752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363391"/>
            <a:ext cx="7333488" cy="48855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2776375" y="360175"/>
            <a:ext cx="3700500" cy="11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tx1"/>
                </a:solidFill>
              </a:rPr>
              <a:t>Trees can also be unstable</a:t>
            </a:r>
          </a:p>
        </p:txBody>
      </p:sp>
      <p:sp>
        <p:nvSpPr>
          <p:cNvPr id="312" name="Google Shape;312;p41"/>
          <p:cNvSpPr txBox="1">
            <a:spLocks noGrp="1"/>
          </p:cNvSpPr>
          <p:nvPr>
            <p:ph type="body" idx="2"/>
          </p:nvPr>
        </p:nvSpPr>
        <p:spPr>
          <a:xfrm>
            <a:off x="747252" y="1671563"/>
            <a:ext cx="7391400" cy="4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200"/>
              <a:buNone/>
            </a:pPr>
            <a:r>
              <a:rPr lang="en-US" sz="2200"/>
              <a:t>If 2 or more predictors are of roughly equal importance, which one CART chooses for the first split can depend on the initial partition into training and validation</a:t>
            </a:r>
          </a:p>
          <a:p>
            <a:pPr marL="0" indent="0">
              <a:buSzPts val="2200"/>
              <a:buNone/>
            </a:pPr>
            <a:endParaRPr lang="en-US" sz="2200"/>
          </a:p>
          <a:p>
            <a:pPr marL="0" indent="0">
              <a:buSzPts val="2200"/>
              <a:buNone/>
            </a:pPr>
            <a:r>
              <a:rPr lang="en-US" sz="2200"/>
              <a:t>A different partition into training/validation could lead to a different initial split</a:t>
            </a:r>
            <a:endParaRPr sz="2200"/>
          </a:p>
          <a:p>
            <a:pPr marL="0" indent="0">
              <a:buSzPts val="2200"/>
              <a:buNone/>
            </a:pPr>
            <a:endParaRPr lang="en-US" sz="2200"/>
          </a:p>
          <a:p>
            <a:pPr marL="0" indent="0">
              <a:buSzPts val="2200"/>
              <a:buNone/>
            </a:pPr>
            <a:r>
              <a:rPr lang="en-US" sz="2200"/>
              <a:t>This can cascade down and produce a very different tree from the first training/validation partition</a:t>
            </a:r>
            <a:endParaRPr sz="2200"/>
          </a:p>
          <a:p>
            <a:pPr marL="0" indent="0">
              <a:buSzPts val="2200"/>
              <a:buNone/>
            </a:pPr>
            <a:endParaRPr lang="en-US" sz="2200"/>
          </a:p>
          <a:p>
            <a:pPr marL="0" lvl="0" indent="0" algn="l">
              <a:spcBef>
                <a:spcPts val="575"/>
              </a:spcBef>
              <a:spcAft>
                <a:spcPts val="0"/>
              </a:spcAft>
              <a:buSzPts val="2200"/>
              <a:buNone/>
            </a:pPr>
            <a:r>
              <a:rPr lang="en-US" sz="2200"/>
              <a:t>Solution is to try many different training/validation splits – “</a:t>
            </a:r>
            <a:r>
              <a:rPr lang="en-US" sz="2200">
                <a:highlight>
                  <a:srgbClr val="FFFF00"/>
                </a:highlight>
              </a:rPr>
              <a:t>cross validation</a:t>
            </a:r>
            <a:r>
              <a:rPr lang="en-US" sz="2200"/>
              <a:t>”</a:t>
            </a:r>
            <a:endParaRPr sz="2200"/>
          </a:p>
        </p:txBody>
      </p:sp>
      <p:pic>
        <p:nvPicPr>
          <p:cNvPr id="313" name="Google Shape;31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0" y="228600"/>
            <a:ext cx="2105025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000" y="228600"/>
            <a:ext cx="2133600" cy="1283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>
            <a:spLocks noGrp="1"/>
          </p:cNvSpPr>
          <p:nvPr>
            <p:ph type="title"/>
          </p:nvPr>
        </p:nvSpPr>
        <p:spPr>
          <a:xfrm>
            <a:off x="609600" y="457200"/>
            <a:ext cx="80010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Overfitting &amp; instability produce poor predictive performance – past a certain point in tree complexity, the error rate on new data starts to increase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321" name="Google Shape;321;p42" descr="CT-overfit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571244" y="3130296"/>
            <a:ext cx="5883275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B06E800-4EAF-D234-AA16-46ED47610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808" y="1533953"/>
            <a:ext cx="5111496" cy="25602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3"/>
          <p:cNvSpPr txBox="1">
            <a:spLocks noGrp="1"/>
          </p:cNvSpPr>
          <p:nvPr>
            <p:ph type="title"/>
          </p:nvPr>
        </p:nvSpPr>
        <p:spPr>
          <a:xfrm>
            <a:off x="930220" y="3275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Assessing Tree Performance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188050" y="1371600"/>
            <a:ext cx="8738400" cy="43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classificationSummary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train_y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FullClassTree.predict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train_X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classificationSummary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valid_y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fullClassTree.predict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valid_X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 full tree: training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Confusion Matrix (Accuracy 1.0000)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            Prediction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 Actual       0    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 0         2713    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 1            0  287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 full tree: validation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Confusion Matrix (Accuracy 0.9790)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            Prediction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 Actual       0    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 0         1790   17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 1           25  168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4"/>
          <p:cNvSpPr txBox="1">
            <a:spLocks noGrp="1"/>
          </p:cNvSpPr>
          <p:nvPr>
            <p:ph type="title"/>
          </p:nvPr>
        </p:nvSpPr>
        <p:spPr>
          <a:xfrm>
            <a:off x="1354683" y="-234739"/>
            <a:ext cx="6883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Limiting Tree Growth</a:t>
            </a:r>
            <a:r>
              <a:rPr lang="en-US"/>
              <a:t>	</a:t>
            </a:r>
            <a:endParaRPr/>
          </a:p>
        </p:txBody>
      </p:sp>
      <p:sp>
        <p:nvSpPr>
          <p:cNvPr id="335" name="Google Shape;335;p44"/>
          <p:cNvSpPr txBox="1">
            <a:spLocks noGrp="1"/>
          </p:cNvSpPr>
          <p:nvPr>
            <p:ph type="body" idx="1"/>
          </p:nvPr>
        </p:nvSpPr>
        <p:spPr>
          <a:xfrm>
            <a:off x="699729" y="940296"/>
            <a:ext cx="80772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/>
              <a:t>In </a:t>
            </a:r>
            <a:r>
              <a:rPr lang="en-US" err="1">
                <a:latin typeface="Courier New"/>
                <a:ea typeface="Courier New"/>
                <a:cs typeface="Courier New"/>
                <a:sym typeface="Courier New"/>
              </a:rPr>
              <a:t>DecisionTreeClassifier</a:t>
            </a: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/>
              <a:t> we can control</a:t>
            </a:r>
            <a:endParaRPr/>
          </a:p>
          <a:p>
            <a:pPr marL="131445" lvl="0" indent="0" algn="l" rtl="0">
              <a:spcBef>
                <a:spcPts val="575"/>
              </a:spcBef>
              <a:spcAft>
                <a:spcPts val="0"/>
              </a:spcAft>
              <a:buSzPts val="1530"/>
              <a:buNone/>
            </a:pPr>
            <a:r>
              <a:rPr lang="en-US" sz="2400"/>
              <a:t>Tree depth</a:t>
            </a:r>
            <a:endParaRPr sz="2400"/>
          </a:p>
          <a:p>
            <a:pPr marL="131445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-US" sz="2400"/>
              <a:t>Minimum number of records in split nodes</a:t>
            </a:r>
            <a:endParaRPr sz="2400"/>
          </a:p>
          <a:p>
            <a:pPr marL="131445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-US" sz="2400"/>
              <a:t>Minimum number of records in terminal node</a:t>
            </a:r>
            <a:endParaRPr sz="2400"/>
          </a:p>
          <a:p>
            <a:pPr marL="131445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-US" sz="2400"/>
              <a:t>Minimum impurity decrease needed</a:t>
            </a:r>
            <a:endParaRPr sz="2400"/>
          </a:p>
          <a:p>
            <a:pPr>
              <a:buNone/>
            </a:pPr>
            <a:r>
              <a:rPr lang="en-US" sz="1600" err="1"/>
              <a:t>smallClassTree</a:t>
            </a:r>
            <a:r>
              <a:rPr lang="en-US" sz="1600"/>
              <a:t> = </a:t>
            </a:r>
            <a:r>
              <a:rPr lang="en-US" sz="1600" err="1"/>
              <a:t>DecisionTreeClassifier</a:t>
            </a:r>
            <a:r>
              <a:rPr lang="en-US" sz="1600"/>
              <a:t>(</a:t>
            </a:r>
            <a:r>
              <a:rPr lang="en-US" sz="1600" err="1"/>
              <a:t>max_depth</a:t>
            </a:r>
            <a:r>
              <a:rPr lang="en-US" sz="1600"/>
              <a:t>=30,</a:t>
            </a:r>
          </a:p>
          <a:p>
            <a:pPr>
              <a:buNone/>
            </a:pPr>
            <a:r>
              <a:rPr lang="en-US" sz="1600" err="1">
                <a:solidFill>
                  <a:schemeClr val="tx1"/>
                </a:solidFill>
              </a:rPr>
              <a:t>min_samples_leaf</a:t>
            </a:r>
            <a:r>
              <a:rPr lang="en-US" sz="1600"/>
              <a:t>=20, </a:t>
            </a:r>
            <a:r>
              <a:rPr lang="en-US" sz="1600" err="1"/>
              <a:t>min_impurity_decrease</a:t>
            </a:r>
            <a:r>
              <a:rPr lang="en-US" sz="1600"/>
              <a:t>=0.01)</a:t>
            </a:r>
            <a:endParaRPr lang="en-US"/>
          </a:p>
          <a:p>
            <a:pPr>
              <a:buNone/>
            </a:pPr>
            <a:r>
              <a:rPr lang="en-US" sz="1600" err="1"/>
              <a:t>smallClassTree.fit</a:t>
            </a:r>
            <a:r>
              <a:rPr lang="en-US" sz="1600"/>
              <a:t>(</a:t>
            </a:r>
            <a:r>
              <a:rPr lang="en-US" sz="1600" err="1"/>
              <a:t>train_X</a:t>
            </a:r>
            <a:r>
              <a:rPr lang="en-US" sz="1600"/>
              <a:t>, </a:t>
            </a:r>
            <a:r>
              <a:rPr lang="en-US" sz="1600" err="1"/>
              <a:t>train_y</a:t>
            </a:r>
            <a:r>
              <a:rPr lang="en-US" sz="1600"/>
              <a:t>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Default values by the R function </a:t>
            </a:r>
            <a:r>
              <a:rPr lang="en-US" sz="2400" i="1" err="1"/>
              <a:t>rpart</a:t>
            </a:r>
            <a:r>
              <a:rPr lang="en-US" sz="2400" i="1"/>
              <a:t>()</a:t>
            </a: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But what are optimal values for these parameters, i.e., stopping rules?</a:t>
            </a:r>
            <a:endParaRPr sz="24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37EEA42D-C0DD-F2E0-35C5-1DBBDA33D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072" y="2590330"/>
            <a:ext cx="2743200" cy="232656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>
            <a:spLocks noGrp="1"/>
          </p:cNvSpPr>
          <p:nvPr>
            <p:ph type="title"/>
          </p:nvPr>
        </p:nvSpPr>
        <p:spPr>
          <a:xfrm>
            <a:off x="744117" y="-262736"/>
            <a:ext cx="77724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Fine-tuning Tree Parameters via Grid Search</a:t>
            </a:r>
          </a:p>
        </p:txBody>
      </p:sp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671052" y="995196"/>
            <a:ext cx="78639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None/>
            </a:pPr>
            <a:r>
              <a:rPr lang="en-US" sz="2400"/>
              <a:t>- Maximum depths in the range of [5, 30]</a:t>
            </a:r>
          </a:p>
          <a:p>
            <a:pPr>
              <a:buNone/>
            </a:pPr>
            <a:r>
              <a:rPr lang="en-US" sz="2400"/>
              <a:t>- Minimum number of records in terminal nodes between[20, 100]</a:t>
            </a:r>
          </a:p>
          <a:p>
            <a:pPr>
              <a:buNone/>
            </a:pPr>
            <a:r>
              <a:rPr lang="en-US" sz="2400"/>
              <a:t>- Impurity criterion decrease in the range [0.001, 0.01]. </a:t>
            </a:r>
          </a:p>
          <a:p>
            <a:pPr>
              <a:buNone/>
            </a:pPr>
            <a:r>
              <a:rPr lang="en-US" sz="2400"/>
              <a:t>Use an exhaustive grid search to find the</a:t>
            </a:r>
          </a:p>
          <a:p>
            <a:pPr>
              <a:buNone/>
            </a:pPr>
            <a:r>
              <a:rPr lang="en-US" sz="2400"/>
              <a:t>combination that leads to the tree with smallest error</a:t>
            </a:r>
            <a:endParaRPr lang="en-US"/>
          </a:p>
          <a:p>
            <a:pPr>
              <a:buNone/>
            </a:pPr>
            <a:r>
              <a:rPr lang="en-US" sz="2400"/>
              <a:t>(highest accuracy).</a:t>
            </a:r>
            <a:endParaRPr lang="en-US"/>
          </a:p>
          <a:p>
            <a:pPr>
              <a:buNone/>
            </a:pPr>
            <a:endParaRPr lang="en-US" sz="2400"/>
          </a:p>
          <a:p>
            <a:pPr>
              <a:buNone/>
            </a:pPr>
            <a:r>
              <a:rPr lang="en-US" sz="2400"/>
              <a:t>However, using training set to tune and measure</a:t>
            </a:r>
          </a:p>
          <a:p>
            <a:pPr>
              <a:buNone/>
            </a:pPr>
            <a:r>
              <a:rPr lang="en-US" sz="2400"/>
              <a:t>accuracy will overfit training data and using validation</a:t>
            </a:r>
          </a:p>
          <a:p>
            <a:pPr>
              <a:buNone/>
            </a:pPr>
            <a:r>
              <a:rPr lang="en-US" sz="2400"/>
              <a:t>set to tune and measure accuracy will overfit</a:t>
            </a:r>
          </a:p>
          <a:p>
            <a:pPr>
              <a:buNone/>
            </a:pPr>
            <a:r>
              <a:rPr lang="en-US" sz="2400"/>
              <a:t>validation data.</a:t>
            </a:r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5"/>
          <p:cNvSpPr txBox="1">
            <a:spLocks noGrp="1"/>
          </p:cNvSpPr>
          <p:nvPr>
            <p:ph type="title"/>
          </p:nvPr>
        </p:nvSpPr>
        <p:spPr>
          <a:xfrm>
            <a:off x="699052" y="72869"/>
            <a:ext cx="7772400" cy="10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Fine-tuning Tree Parameter with </a:t>
            </a:r>
            <a:r>
              <a:rPr lang="en-US" sz="3200">
                <a:solidFill>
                  <a:schemeClr val="tx1"/>
                </a:solidFill>
                <a:highlight>
                  <a:srgbClr val="FFFF00"/>
                </a:highlight>
              </a:rPr>
              <a:t>Cross Validation</a:t>
            </a:r>
            <a:r>
              <a:rPr lang="en-US" sz="3200">
                <a:solidFill>
                  <a:schemeClr val="tx1"/>
                </a:solidFill>
              </a:rPr>
              <a:t> (CV), test multiple trees </a:t>
            </a:r>
            <a:endParaRPr sz="3200">
              <a:solidFill>
                <a:schemeClr val="tx1"/>
              </a:solidFill>
            </a:endParaRPr>
          </a:p>
        </p:txBody>
      </p:sp>
      <p:sp>
        <p:nvSpPr>
          <p:cNvPr id="341" name="Google Shape;341;p45"/>
          <p:cNvSpPr txBox="1">
            <a:spLocks noGrp="1"/>
          </p:cNvSpPr>
          <p:nvPr>
            <p:ph type="body" idx="2"/>
          </p:nvPr>
        </p:nvSpPr>
        <p:spPr>
          <a:xfrm>
            <a:off x="602837" y="1170418"/>
            <a:ext cx="7863900" cy="42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sz="2400"/>
              <a:t>Partition </a:t>
            </a:r>
            <a:r>
              <a:rPr lang="en-US" sz="2400" b="1"/>
              <a:t>training data</a:t>
            </a:r>
            <a:r>
              <a:rPr lang="en-US" sz="2400"/>
              <a:t> into sets (folds) for model-fitting and evaluating </a:t>
            </a:r>
            <a:endParaRPr lang="en-US"/>
          </a:p>
          <a:p>
            <a:pPr marL="0" indent="0">
              <a:spcBef>
                <a:spcPts val="0"/>
              </a:spcBef>
              <a:buSzPts val="2040"/>
              <a:buNone/>
            </a:pPr>
            <a:endParaRPr lang="en-US" sz="2400"/>
          </a:p>
          <a:p>
            <a:pPr marL="0" indent="0">
              <a:spcBef>
                <a:spcPts val="0"/>
              </a:spcBef>
              <a:buSzPts val="2040"/>
              <a:buNone/>
            </a:pPr>
            <a:r>
              <a:rPr lang="en-US" sz="2400"/>
              <a:t>Fit model with </a:t>
            </a:r>
            <a:r>
              <a:rPr lang="en-US" sz="2400" b="1"/>
              <a:t>training folds</a:t>
            </a:r>
            <a:r>
              <a:rPr lang="en-US" sz="2400"/>
              <a:t>, and evaluate with </a:t>
            </a:r>
            <a:r>
              <a:rPr lang="en-US" sz="2400" b="1"/>
              <a:t>holdout evaluation fold</a:t>
            </a:r>
            <a:r>
              <a:rPr lang="en-US" sz="2400"/>
              <a:t> </a:t>
            </a:r>
          </a:p>
          <a:p>
            <a:pPr marL="0" indent="0">
              <a:buSzPts val="2040"/>
              <a:buNone/>
            </a:pPr>
            <a:endParaRPr lang="en-US" sz="2400"/>
          </a:p>
          <a:p>
            <a:pPr marL="0" indent="0">
              <a:buSzPts val="2040"/>
              <a:buNone/>
            </a:pPr>
            <a:endParaRPr lang="en-US" sz="2400"/>
          </a:p>
          <a:p>
            <a:pPr marL="0" indent="0">
              <a:buSzPts val="2040"/>
              <a:buNone/>
            </a:pPr>
            <a:r>
              <a:rPr lang="en-US" sz="2400"/>
              <a:t>Repeat, typically with </a:t>
            </a:r>
            <a:r>
              <a:rPr lang="en-US" sz="2400" b="1"/>
              <a:t>holdout evaluation fold</a:t>
            </a:r>
            <a:r>
              <a:rPr lang="en-US" sz="2400"/>
              <a:t> that is non-overlapping and smaller than </a:t>
            </a:r>
            <a:r>
              <a:rPr lang="en-US" sz="2400" b="1"/>
              <a:t>training folds</a:t>
            </a:r>
            <a:endParaRPr sz="2400" b="1"/>
          </a:p>
          <a:p>
            <a:pPr marL="0" indent="0">
              <a:buSzPts val="2040"/>
              <a:buNone/>
            </a:pPr>
            <a:endParaRPr lang="en-US" sz="2400"/>
          </a:p>
          <a:p>
            <a:pPr marL="0" indent="0">
              <a:buSzPts val="2040"/>
              <a:buNone/>
            </a:pPr>
            <a:r>
              <a:rPr lang="en-US" sz="2400"/>
              <a:t>For example, 10-fold CV fits 10 models, each evaluated on 10% of the data that is held out, with each set of evaluation data non-overlapping with the others.</a:t>
            </a:r>
            <a:endParaRPr sz="2400"/>
          </a:p>
        </p:txBody>
      </p:sp>
      <p:pic>
        <p:nvPicPr>
          <p:cNvPr id="2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472B54A5-3C6C-DEBB-83E2-09A1052FF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793" y="2711501"/>
            <a:ext cx="3531440" cy="124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2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824542" y="200034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US" sz="2400">
                <a:latin typeface="Times New Roman"/>
                <a:cs typeface="Times New Roman"/>
              </a:rPr>
              <a:t>Description of sample sizes and prediction rates for all 17 end nodes in the figure</a:t>
            </a:r>
            <a:endParaRPr lang="en-US" sz="2400"/>
          </a:p>
          <a:p>
            <a:endParaRPr lang="en-US" sz="180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02A268-B041-0C3B-E1B1-7D6F9ED91F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105703"/>
              </p:ext>
            </p:extLst>
          </p:nvPr>
        </p:nvGraphicFramePr>
        <p:xfrm>
          <a:off x="949445" y="1247236"/>
          <a:ext cx="7301313" cy="47339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906">
                  <a:extLst>
                    <a:ext uri="{9D8B030D-6E8A-4147-A177-3AD203B41FA5}">
                      <a16:colId xmlns:a16="http://schemas.microsoft.com/office/drawing/2014/main" val="3704040724"/>
                    </a:ext>
                  </a:extLst>
                </a:gridCol>
                <a:gridCol w="1260205">
                  <a:extLst>
                    <a:ext uri="{9D8B030D-6E8A-4147-A177-3AD203B41FA5}">
                      <a16:colId xmlns:a16="http://schemas.microsoft.com/office/drawing/2014/main" val="3183452270"/>
                    </a:ext>
                  </a:extLst>
                </a:gridCol>
                <a:gridCol w="1134184">
                  <a:extLst>
                    <a:ext uri="{9D8B030D-6E8A-4147-A177-3AD203B41FA5}">
                      <a16:colId xmlns:a16="http://schemas.microsoft.com/office/drawing/2014/main" val="1168798284"/>
                    </a:ext>
                  </a:extLst>
                </a:gridCol>
                <a:gridCol w="1181442">
                  <a:extLst>
                    <a:ext uri="{9D8B030D-6E8A-4147-A177-3AD203B41FA5}">
                      <a16:colId xmlns:a16="http://schemas.microsoft.com/office/drawing/2014/main" val="2415142537"/>
                    </a:ext>
                  </a:extLst>
                </a:gridCol>
                <a:gridCol w="1236576">
                  <a:extLst>
                    <a:ext uri="{9D8B030D-6E8A-4147-A177-3AD203B41FA5}">
                      <a16:colId xmlns:a16="http://schemas.microsoft.com/office/drawing/2014/main" val="70054293"/>
                    </a:ext>
                  </a:extLst>
                </a:gridCol>
              </a:tblGrid>
              <a:tr h="40504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Sample size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Prediction rate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19169287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1 -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25,033,103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10,458,113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14,574,990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58.2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71161975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2 -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3,141,734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1,291,619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1,850,115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58.9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340742978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3 -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8,305,391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4,127,749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4,177,642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50.3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082588014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4 -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20,590,905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11,525,934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9,064,971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56.0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51925754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5 -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10,701,064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3,145,273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7,555,791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70.6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23518147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6 -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11,842,463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4,539,546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7,302,917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61.7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4141426366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7 -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1,200,760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493,489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707,271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58.9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329272579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8 -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2,259,617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1,145,417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1,114,200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50.7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748742974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9 -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41,941,393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28,853,266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13,088,127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68.8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24343646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10 -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1,288,959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620,087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668,872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51.9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605528890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11 -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1,058,899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580,677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478,222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54.8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22140811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12 -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661,896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318,336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343,560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51.9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24752433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13 -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857,600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353,786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503,814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58.7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314881062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14 -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8,634,501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4,608,777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4,025,724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53.4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794347412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15 -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13,946,860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8,708,761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5,238,099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62.4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868020104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16 - Not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479,072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201,772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277,300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57.9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98504481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End node 17 - Boosted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172,023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87,567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84,456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50.9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38558523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024434859"/>
                  </a:ext>
                </a:extLst>
              </a:tr>
              <a:tr h="2278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152,116,240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81,060,169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71,056,071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61.5</a:t>
                      </a:r>
                      <a:endParaRPr lang="en-US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453215139"/>
                  </a:ext>
                </a:extLst>
              </a:tr>
            </a:tbl>
          </a:graphicData>
        </a:graphic>
      </p:graphicFrame>
      <p:sp>
        <p:nvSpPr>
          <p:cNvPr id="2" name="Google Shape;114;p14">
            <a:extLst>
              <a:ext uri="{FF2B5EF4-FFF2-40B4-BE49-F238E27FC236}">
                <a16:creationId xmlns:a16="http://schemas.microsoft.com/office/drawing/2014/main" id="{405A77F0-0AB0-ECBF-3DC4-010ADD06ED93}"/>
              </a:ext>
            </a:extLst>
          </p:cNvPr>
          <p:cNvSpPr txBox="1">
            <a:spLocks/>
          </p:cNvSpPr>
          <p:nvPr/>
        </p:nvSpPr>
        <p:spPr>
          <a:xfrm>
            <a:off x="949445" y="580962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Source: https://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academic.oup.com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err="1">
                <a:latin typeface="Times New Roman" panose="02020603050405020304" pitchFamily="18" charset="0"/>
                <a:cs typeface="Times New Roman" panose="02020603050405020304" pitchFamily="18" charset="0"/>
              </a:rPr>
              <a:t>ofid</a:t>
            </a: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/article/9/9/ofac446/6679703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5026010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688995" y="63411"/>
            <a:ext cx="74811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Exhaustive </a:t>
            </a:r>
            <a:r>
              <a:rPr lang="en-US" sz="3200" err="1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GridsearchCV</a:t>
            </a:r>
            <a:r>
              <a:rPr lang="en-US" sz="3200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 </a:t>
            </a:r>
            <a:br>
              <a:rPr lang="en-US" sz="3200">
                <a:solidFill>
                  <a:schemeClr val="tx1"/>
                </a:solidFill>
                <a:latin typeface="Courier New"/>
                <a:cs typeface="Courier New"/>
              </a:rPr>
            </a:br>
            <a:r>
              <a:rPr lang="en-US" sz="3200">
                <a:solidFill>
                  <a:schemeClr val="tx1"/>
                </a:solidFill>
              </a:rPr>
              <a:t>for Most Accurate Parameters</a:t>
            </a:r>
          </a:p>
        </p:txBody>
      </p:sp>
      <p:sp>
        <p:nvSpPr>
          <p:cNvPr id="348" name="Google Shape;348;p46"/>
          <p:cNvSpPr txBox="1">
            <a:spLocks noGrp="1"/>
          </p:cNvSpPr>
          <p:nvPr>
            <p:ph type="body" idx="1"/>
          </p:nvPr>
        </p:nvSpPr>
        <p:spPr>
          <a:xfrm>
            <a:off x="744755" y="1298849"/>
            <a:ext cx="80772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sz="2400"/>
              <a:t>Use </a:t>
            </a:r>
            <a:r>
              <a:rPr lang="en-US" sz="2400" err="1"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lang="en-US" sz="2400"/>
              <a:t> on </a:t>
            </a:r>
            <a:r>
              <a:rPr lang="en-US" sz="2400" b="1"/>
              <a:t>training data</a:t>
            </a:r>
            <a:r>
              <a:rPr lang="en-US" sz="2400"/>
              <a:t>, coupled with Cross-Validation (CV)  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Exhaustively build trees using different values for the parameters, using the </a:t>
            </a:r>
            <a:r>
              <a:rPr lang="en-US" sz="2400" b="1"/>
              <a:t>training fold</a:t>
            </a:r>
            <a:r>
              <a:rPr lang="en-US" sz="2400"/>
              <a:t> (of training data)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Measure accuracy on the </a:t>
            </a:r>
            <a:r>
              <a:rPr lang="en-US" sz="2400" b="1"/>
              <a:t>holdout evaluation fold</a:t>
            </a:r>
            <a:r>
              <a:rPr lang="en-US" sz="2400"/>
              <a:t> (of training data)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Choose tree with best performance</a:t>
            </a:r>
          </a:p>
          <a:p>
            <a:pPr marL="0" indent="0">
              <a:buNone/>
            </a:pPr>
            <a:endParaRPr lang="en-US" sz="2400"/>
          </a:p>
          <a:p>
            <a:pPr marL="0" lvl="0" indent="0" algn="l">
              <a:spcAft>
                <a:spcPts val="0"/>
              </a:spcAft>
              <a:buSzPts val="1530"/>
              <a:buNone/>
            </a:pPr>
            <a:r>
              <a:rPr lang="en-US" sz="2400"/>
              <a:t>Assess its performance on the </a:t>
            </a:r>
            <a:r>
              <a:rPr lang="en-US" sz="2400" b="1"/>
              <a:t>validation data</a:t>
            </a:r>
            <a:r>
              <a:rPr lang="en-US" sz="2400"/>
              <a:t>, not used at all to this point.</a:t>
            </a:r>
            <a:endParaRPr sz="2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629354" y="-19320"/>
            <a:ext cx="78867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3200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RandomizedSearchCV</a:t>
            </a:r>
            <a:r>
              <a:rPr lang="en-US" sz="3200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br>
              <a:rPr lang="en-US" sz="3200">
                <a:latin typeface="Courier New"/>
                <a:cs typeface="Courier New"/>
              </a:rPr>
            </a:br>
            <a:r>
              <a:rPr lang="en-US" sz="3200">
                <a:solidFill>
                  <a:schemeClr val="tx1"/>
                </a:solidFill>
              </a:rPr>
              <a:t>- alternative to exhaustive search</a:t>
            </a:r>
          </a:p>
        </p:txBody>
      </p:sp>
      <p:sp>
        <p:nvSpPr>
          <p:cNvPr id="355" name="Google Shape;355;p47"/>
          <p:cNvSpPr txBox="1">
            <a:spLocks noGrp="1"/>
          </p:cNvSpPr>
          <p:nvPr>
            <p:ph type="body" idx="1"/>
          </p:nvPr>
        </p:nvSpPr>
        <p:spPr>
          <a:xfrm>
            <a:off x="715277" y="1483512"/>
            <a:ext cx="80772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i="1" err="1">
                <a:latin typeface="Courier New"/>
                <a:cs typeface="Courier New"/>
                <a:sym typeface="Courier New"/>
              </a:rPr>
              <a:t>GridSearchCV</a:t>
            </a:r>
            <a:r>
              <a:rPr lang="en-US" i="1">
                <a:latin typeface="Courier New"/>
                <a:cs typeface="Courier New"/>
              </a:rPr>
              <a:t>()</a:t>
            </a:r>
            <a:r>
              <a:rPr lang="en-US"/>
              <a:t> can be prohibitively time-consuming if many parameters are involved.  </a:t>
            </a:r>
            <a:endParaRPr lang="en-US">
              <a:cs typeface="Courier New"/>
              <a:sym typeface="Courier New"/>
            </a:endParaRPr>
          </a:p>
          <a:p>
            <a:pPr marL="0" indent="0">
              <a:buNone/>
            </a:pPr>
            <a:endParaRPr lang="en-US"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i="1" err="1">
                <a:latin typeface="Courier New"/>
                <a:cs typeface="Courier New"/>
                <a:sym typeface="Courier New"/>
              </a:rPr>
              <a:t>RandomizedSearchCV</a:t>
            </a:r>
            <a:r>
              <a:rPr lang="en-US" i="1">
                <a:latin typeface="Courier New"/>
                <a:cs typeface="Courier New"/>
              </a:rPr>
              <a:t>()</a:t>
            </a:r>
            <a:r>
              <a:rPr lang="en-US"/>
              <a:t> randomly sample all possible combinations while limiting the number of iterations through the parameter </a:t>
            </a:r>
            <a:r>
              <a:rPr lang="en-US" i="1" err="1">
                <a:latin typeface="Courier New"/>
                <a:ea typeface="Courier New"/>
                <a:cs typeface="Courier New"/>
                <a:sym typeface="Courier New"/>
              </a:rPr>
              <a:t>n_iter</a:t>
            </a:r>
            <a:r>
              <a:rPr lang="en-US"/>
              <a:t> (set to the number of permitted iterations)</a:t>
            </a:r>
          </a:p>
          <a:p>
            <a:pPr marL="45720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>
            <a:spLocks noGrp="1"/>
          </p:cNvSpPr>
          <p:nvPr>
            <p:ph type="title"/>
          </p:nvPr>
        </p:nvSpPr>
        <p:spPr>
          <a:xfrm>
            <a:off x="559425" y="182684"/>
            <a:ext cx="78867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lang="en-US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>
                <a:solidFill>
                  <a:schemeClr val="tx1"/>
                </a:solidFill>
              </a:rPr>
              <a:t>code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62" name="Google Shape;362;p48"/>
          <p:cNvSpPr txBox="1">
            <a:spLocks noGrp="1"/>
          </p:cNvSpPr>
          <p:nvPr>
            <p:ph type="body" idx="1"/>
          </p:nvPr>
        </p:nvSpPr>
        <p:spPr>
          <a:xfrm>
            <a:off x="398200" y="1267225"/>
            <a:ext cx="86277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# Start with an initial guess for parameters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param_grid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 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max_depth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[</a:t>
            </a: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20, 30, 40],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 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min_samples_split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[</a:t>
            </a: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40, 60, 80, 100],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 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min_impurity_decrease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[0, </a:t>
            </a: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0.0005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0.001, 0.005, 0.01],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# Which values are best?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# </a:t>
            </a:r>
            <a:r>
              <a:rPr lang="en-US" sz="1800" b="1" err="1">
                <a:latin typeface="Courier New"/>
                <a:ea typeface="Courier New"/>
                <a:cs typeface="Courier New"/>
                <a:sym typeface="Courier New"/>
              </a:rPr>
              <a:t>n_jobs</a:t>
            </a: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=-1 will utilize all available CPUs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DecisionTreeClassifier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random_state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=1), 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param_grid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cv=5,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n_jobs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=-1) 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gridSearch.fit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train_X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train_y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print('Initial score: ',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gridSearch.best_score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_)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print('Initial parameters: ',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gridSearch.best_params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_)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>
            <a:spLocks noGrp="1"/>
          </p:cNvSpPr>
          <p:nvPr>
            <p:ph type="title"/>
          </p:nvPr>
        </p:nvSpPr>
        <p:spPr>
          <a:xfrm>
            <a:off x="519875" y="238054"/>
            <a:ext cx="82407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lang="en-US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>
                <a:solidFill>
                  <a:schemeClr val="tx1"/>
                </a:solidFill>
              </a:rPr>
              <a:t>code - refined</a:t>
            </a:r>
          </a:p>
        </p:txBody>
      </p:sp>
      <p:sp>
        <p:nvSpPr>
          <p:cNvPr id="369" name="Google Shape;369;p49"/>
          <p:cNvSpPr txBox="1">
            <a:spLocks noGrp="1"/>
          </p:cNvSpPr>
          <p:nvPr>
            <p:ph type="body" idx="1"/>
          </p:nvPr>
        </p:nvSpPr>
        <p:spPr>
          <a:xfrm>
            <a:off x="398200" y="1267225"/>
            <a:ext cx="86277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Adapt grid based on result from initial grid search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param_grid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max_depth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list(range(2, 16)), # 14 values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min_samples_split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list(range(15, 25)), # 11 values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min_impurity_decrease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[0.0004, 0.0005, 0.0006], # 3 values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buNone/>
            </a:pP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DecisionTreeClassifier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random_state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=1), </a:t>
            </a:r>
            <a:endParaRPr lang="en-US" sz="1800">
              <a:latin typeface="Courier New"/>
              <a:ea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   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param_grid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cv=5,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n_jobs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=-1)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gridSearch.fit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train_X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train_y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print('Improved score: ',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gridSearch.best_score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_)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print('Improved parameters: ',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gridSearch.best_params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_)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bestClassTree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gridSearch.best_estimator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_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 txBox="1">
            <a:spLocks noGrp="1"/>
          </p:cNvSpPr>
          <p:nvPr>
            <p:ph type="title"/>
          </p:nvPr>
        </p:nvSpPr>
        <p:spPr>
          <a:xfrm>
            <a:off x="567335" y="238054"/>
            <a:ext cx="82407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Performance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76" name="Google Shape;376;p50"/>
          <p:cNvSpPr txBox="1">
            <a:spLocks noGrp="1"/>
          </p:cNvSpPr>
          <p:nvPr>
            <p:ph type="body" idx="1"/>
          </p:nvPr>
        </p:nvSpPr>
        <p:spPr>
          <a:xfrm>
            <a:off x="398200" y="1267225"/>
            <a:ext cx="86277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# Results from initial guess at parameters</a:t>
            </a:r>
            <a:endParaRPr lang="en-US" sz="1800">
              <a:latin typeface="Courier New"/>
              <a:ea typeface="Courier New"/>
              <a:cs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Initial score: 0.988</a:t>
            </a:r>
            <a:endParaRPr sz="1800">
              <a:latin typeface="Courier New"/>
              <a:ea typeface="Courier New"/>
              <a:cs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Initial parameters: {'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max_depth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10, 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min_impurity_decrease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0.0005,</a:t>
            </a:r>
            <a:endParaRPr sz="1800">
              <a:latin typeface="Courier New"/>
              <a:ea typeface="Courier New"/>
              <a:cs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min_samples_split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20}</a:t>
            </a:r>
            <a:endParaRPr sz="1800">
              <a:latin typeface="Courier New"/>
              <a:ea typeface="Courier New"/>
              <a:cs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# Results after second </a:t>
            </a:r>
            <a:r>
              <a:rPr lang="en-US" sz="1800" b="1" err="1">
                <a:latin typeface="Courier New"/>
                <a:ea typeface="Courier New"/>
                <a:cs typeface="Courier New"/>
                <a:sym typeface="Courier New"/>
              </a:rPr>
              <a:t>Gridsearch</a:t>
            </a:r>
            <a:endParaRPr sz="1800" b="1">
              <a:latin typeface="Courier New"/>
              <a:ea typeface="Courier New"/>
              <a:cs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Improved score: 0.9883333333333333</a:t>
            </a:r>
            <a:endParaRPr sz="1800">
              <a:latin typeface="Courier New"/>
              <a:ea typeface="Courier New"/>
              <a:cs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Improved parameters: {'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max_depth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5, 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min_impurity_decrease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0.0004,</a:t>
            </a:r>
            <a:endParaRPr sz="1800">
              <a:latin typeface="Courier New"/>
              <a:ea typeface="Courier New"/>
              <a:cs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US" sz="1800" err="1">
                <a:latin typeface="Courier New"/>
                <a:ea typeface="Courier New"/>
                <a:cs typeface="Courier New"/>
                <a:sym typeface="Courier New"/>
              </a:rPr>
              <a:t>min_samples_split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': 20}</a:t>
            </a:r>
            <a:endParaRPr sz="1800">
              <a:latin typeface="Courier New"/>
              <a:ea typeface="Courier New"/>
              <a:cs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>
            <a:spLocks noGrp="1"/>
          </p:cNvSpPr>
          <p:nvPr>
            <p:ph type="title"/>
          </p:nvPr>
        </p:nvSpPr>
        <p:spPr>
          <a:xfrm>
            <a:off x="543605" y="261784"/>
            <a:ext cx="82407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GridSearchCV</a:t>
            </a:r>
            <a:r>
              <a:rPr lang="en-US">
                <a:solidFill>
                  <a:schemeClr val="tx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r>
              <a:rPr lang="en-US">
                <a:solidFill>
                  <a:schemeClr val="tx1"/>
                </a:solidFill>
              </a:rPr>
              <a:t>results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383" name="Google Shape;383;p51"/>
          <p:cNvSpPr txBox="1">
            <a:spLocks noGrp="1"/>
          </p:cNvSpPr>
          <p:nvPr>
            <p:ph type="body" idx="1"/>
          </p:nvPr>
        </p:nvSpPr>
        <p:spPr>
          <a:xfrm>
            <a:off x="398200" y="1267225"/>
            <a:ext cx="8627700" cy="5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# Recall original full tree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 full tree: validation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Confusion Matrix (Accuracy 0.9790)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           Prediction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Actual       0    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0         1790   17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1           25  168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# Results after Gridsearch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 full tree: validation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Confusion Matrix (Accuracy 0.9825)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           Prediction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Actual       0    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0         1793   14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1           21  172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>
            <a:spLocks noGrp="1"/>
          </p:cNvSpPr>
          <p:nvPr>
            <p:ph type="title"/>
          </p:nvPr>
        </p:nvSpPr>
        <p:spPr>
          <a:xfrm>
            <a:off x="562013" y="146123"/>
            <a:ext cx="82407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Courier New"/>
                <a:cs typeface="Courier New"/>
                <a:sym typeface="Courier New"/>
              </a:rPr>
              <a:t>Resulting Tree</a:t>
            </a:r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2ABE1805-DE60-CA55-2FA3-207E5F3E2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89" y="1040570"/>
            <a:ext cx="7388940" cy="53246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/>
          <p:cNvSpPr txBox="1">
            <a:spLocks noGrp="1"/>
          </p:cNvSpPr>
          <p:nvPr>
            <p:ph type="title"/>
          </p:nvPr>
        </p:nvSpPr>
        <p:spPr>
          <a:xfrm>
            <a:off x="628837" y="-280348"/>
            <a:ext cx="74811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Other Methods for Limiting Tree Size</a:t>
            </a:r>
          </a:p>
        </p:txBody>
      </p:sp>
      <p:sp>
        <p:nvSpPr>
          <p:cNvPr id="348" name="Google Shape;348;p46"/>
          <p:cNvSpPr txBox="1">
            <a:spLocks noGrp="1"/>
          </p:cNvSpPr>
          <p:nvPr>
            <p:ph type="body" idx="1"/>
          </p:nvPr>
        </p:nvSpPr>
        <p:spPr>
          <a:xfrm>
            <a:off x="839289" y="1367601"/>
            <a:ext cx="80772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sz="3200" dirty="0"/>
              <a:t>CHAID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Pruning - CART method (</a:t>
            </a:r>
            <a:r>
              <a:rPr lang="en-US" sz="3200" dirty="0" err="1"/>
              <a:t>Breiman</a:t>
            </a:r>
            <a:r>
              <a:rPr lang="en-US" sz="3200" dirty="0"/>
              <a:t> et al.)</a:t>
            </a:r>
          </a:p>
        </p:txBody>
      </p:sp>
    </p:spTree>
    <p:extLst>
      <p:ext uri="{BB962C8B-B14F-4D97-AF65-F5344CB8AC3E}">
        <p14:creationId xmlns:p14="http://schemas.microsoft.com/office/powerpoint/2010/main" val="6870159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49ACA3BA-1ED0-1CC8-BF7F-788772B8E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>
            <a:extLst>
              <a:ext uri="{FF2B5EF4-FFF2-40B4-BE49-F238E27FC236}">
                <a16:creationId xmlns:a16="http://schemas.microsoft.com/office/drawing/2014/main" id="{CDB05338-1A31-6BD8-5DD0-B4415F8F9D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998" y="-144882"/>
            <a:ext cx="7966004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CHAID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Chi-squared Automatic Interaction Detection</a:t>
            </a:r>
          </a:p>
        </p:txBody>
      </p:sp>
      <p:sp>
        <p:nvSpPr>
          <p:cNvPr id="348" name="Google Shape;348;p46">
            <a:extLst>
              <a:ext uri="{FF2B5EF4-FFF2-40B4-BE49-F238E27FC236}">
                <a16:creationId xmlns:a16="http://schemas.microsoft.com/office/drawing/2014/main" id="{E1ACF826-B48E-851F-662C-0BCF43A89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4464" y="1275951"/>
            <a:ext cx="80772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Analyze the relationship between a set of predictors (independent variables) and a categorical outcome variable. 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Builds non-binary decision trees (nodes can have more than two branches).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 key feature of CHAID is its ability to perform </a:t>
            </a:r>
            <a:r>
              <a:rPr lang="en-US" sz="2400" b="1" dirty="0"/>
              <a:t>multi-way splits</a:t>
            </a:r>
            <a:r>
              <a:rPr lang="en-US" sz="2400" dirty="0"/>
              <a:t>. Instead of only two branches (like in a binary tree), a single node can split into three, four, or more branches corresponding to the categories of the chosen predictor variable.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205426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D8292C87-1E15-7939-D115-CB19BD229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>
            <a:extLst>
              <a:ext uri="{FF2B5EF4-FFF2-40B4-BE49-F238E27FC236}">
                <a16:creationId xmlns:a16="http://schemas.microsoft.com/office/drawing/2014/main" id="{8813507D-E279-E884-90C4-B5C3DC90C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8998" y="-144882"/>
            <a:ext cx="7966004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CHAID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Chi-squared Automatic Interaction Detection</a:t>
            </a:r>
          </a:p>
        </p:txBody>
      </p:sp>
      <p:sp>
        <p:nvSpPr>
          <p:cNvPr id="348" name="Google Shape;348;p46">
            <a:extLst>
              <a:ext uri="{FF2B5EF4-FFF2-40B4-BE49-F238E27FC236}">
                <a16:creationId xmlns:a16="http://schemas.microsoft.com/office/drawing/2014/main" id="{0C52D168-E3DA-12CA-9DB6-A765FEBB9A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56731" y="1157418"/>
            <a:ext cx="8077200" cy="3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buNone/>
            </a:pPr>
            <a:r>
              <a:rPr lang="en-US" sz="2400" dirty="0"/>
              <a:t>At each node, CHAID selects the predictor variable that has the </a:t>
            </a:r>
            <a:r>
              <a:rPr lang="en-US" sz="2400" b="1" dirty="0"/>
              <a:t>strongest association</a:t>
            </a:r>
            <a:r>
              <a:rPr lang="en-US" sz="2400" dirty="0"/>
              <a:t> with the target variable, measured using the Chi-squared test statistic.</a:t>
            </a:r>
          </a:p>
          <a:p>
            <a:pPr marL="131445" indent="0">
              <a:buNone/>
            </a:pPr>
            <a:endParaRPr lang="en-US" sz="2400" dirty="0"/>
          </a:p>
          <a:p>
            <a:pPr marL="131445" indent="0">
              <a:buNone/>
            </a:pPr>
            <a:r>
              <a:rPr lang="en-US" sz="2400" b="1" dirty="0"/>
              <a:t>For Nominal Predictors:</a:t>
            </a:r>
            <a:r>
              <a:rPr lang="en-US" sz="2400" dirty="0"/>
              <a:t> The variable with the lowest </a:t>
            </a:r>
            <a:r>
              <a:rPr lang="en-US" sz="2400" b="1" dirty="0"/>
              <a:t>p-value</a:t>
            </a:r>
            <a:r>
              <a:rPr lang="en-US" sz="2400" dirty="0"/>
              <a:t> (indicating the strongest relationship) is chosen.</a:t>
            </a:r>
          </a:p>
          <a:p>
            <a:endParaRPr lang="en-US" sz="2400" dirty="0"/>
          </a:p>
          <a:p>
            <a:pPr marL="131445" indent="0">
              <a:buNone/>
            </a:pPr>
            <a:r>
              <a:rPr lang="en-US" sz="2400" b="1" dirty="0"/>
              <a:t>For Continuous Predictors:</a:t>
            </a:r>
            <a:r>
              <a:rPr lang="en-US" sz="2400" dirty="0"/>
              <a:t> Continuous variables are first grouped into categories (discretized), and then the Chi-squared test is applied to the groupings.</a:t>
            </a:r>
          </a:p>
        </p:txBody>
      </p:sp>
    </p:spTree>
    <p:extLst>
      <p:ext uri="{BB962C8B-B14F-4D97-AF65-F5344CB8AC3E}">
        <p14:creationId xmlns:p14="http://schemas.microsoft.com/office/powerpoint/2010/main" val="3528713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914400" y="-15796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Trees and Rules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914400" y="1141476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73050" lvl="0" indent="-273050" algn="l" rtl="0">
              <a:spcBef>
                <a:spcPts val="0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b="1"/>
              <a:t>Goal: </a:t>
            </a:r>
            <a:r>
              <a:rPr lang="en-US"/>
              <a:t>Classify or predict an outcome based on a set of predictors</a:t>
            </a:r>
            <a:endParaRPr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/>
              <a:t>The output is a set of </a:t>
            </a:r>
            <a:r>
              <a:rPr lang="en-US" b="1"/>
              <a:t>rules</a:t>
            </a:r>
            <a:endParaRPr/>
          </a:p>
          <a:p>
            <a:pPr marL="273050" indent="-273050">
              <a:buSzPts val="2210"/>
              <a:buNone/>
            </a:pPr>
            <a:r>
              <a:rPr lang="en-US" b="1"/>
              <a:t>Example: </a:t>
            </a:r>
            <a:endParaRPr lang="en-US"/>
          </a:p>
          <a:p>
            <a:pPr marL="273050" lvl="0" indent="-273050" algn="l" rtl="0">
              <a:spcBef>
                <a:spcPts val="575"/>
              </a:spcBef>
              <a:spcAft>
                <a:spcPts val="0"/>
              </a:spcAft>
              <a:buSzPts val="2210"/>
              <a:buFont typeface="Noto Sans Symbols"/>
              <a:buNone/>
            </a:pPr>
            <a:r>
              <a:rPr lang="en-US" sz="2400"/>
              <a:t>Goal:  classify a record as “will accept credit card offer” or “will not accept”</a:t>
            </a:r>
            <a:endParaRPr sz="24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Rule might be “IF (Income &gt; 110.5) AND (Education &lt;= 1.5) AND (Family &lt;= 2.5) THEN Class = 0 (non-acceptor).</a:t>
            </a:r>
            <a:endParaRPr sz="24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Also called </a:t>
            </a:r>
            <a:r>
              <a:rPr lang="en-US" sz="2400" b="1"/>
              <a:t>CART</a:t>
            </a:r>
            <a:r>
              <a:rPr lang="en-US" sz="2400"/>
              <a:t>, </a:t>
            </a:r>
            <a:r>
              <a:rPr lang="en-US" sz="2400" b="1"/>
              <a:t>Decision Trees</a:t>
            </a:r>
            <a:r>
              <a:rPr lang="en-US" sz="2400"/>
              <a:t>, or just </a:t>
            </a:r>
            <a:r>
              <a:rPr lang="en-US" sz="2400" b="1"/>
              <a:t>Trees</a:t>
            </a:r>
            <a:r>
              <a:rPr lang="en-US" sz="2400"/>
              <a:t>.</a:t>
            </a:r>
            <a:endParaRPr sz="24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Rules are represented by tree diagrams.</a:t>
            </a:r>
          </a:p>
          <a:p>
            <a:pPr marL="0" indent="0">
              <a:buSzPts val="2210"/>
              <a:buNone/>
            </a:pPr>
            <a:r>
              <a:rPr lang="en-US" sz="2400" b="1"/>
              <a:t>Simple </a:t>
            </a:r>
            <a:r>
              <a:rPr lang="en-US" sz="2400"/>
              <a:t>to explain and use! 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>
          <a:extLst>
            <a:ext uri="{FF2B5EF4-FFF2-40B4-BE49-F238E27FC236}">
              <a16:creationId xmlns:a16="http://schemas.microsoft.com/office/drawing/2014/main" id="{F950138C-4E69-9867-8482-0C4B39212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6">
            <a:extLst>
              <a:ext uri="{FF2B5EF4-FFF2-40B4-BE49-F238E27FC236}">
                <a16:creationId xmlns:a16="http://schemas.microsoft.com/office/drawing/2014/main" id="{608AA76F-D184-CE77-7D6C-4A2C6B7EE63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71" y="-415815"/>
            <a:ext cx="7481100" cy="13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CART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8" name="Google Shape;348;p46">
                <a:extLst>
                  <a:ext uri="{FF2B5EF4-FFF2-40B4-BE49-F238E27FC236}">
                    <a16:creationId xmlns:a16="http://schemas.microsoft.com/office/drawing/2014/main" id="{3E894CBD-A663-6CD9-91AE-F82B275AE3AA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27237" y="1021952"/>
                <a:ext cx="8354296" cy="397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Cost-complexity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𝐶𝐶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𝑒𝑟𝑟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err(T):  fraction of training records misclassified by tree T</a:t>
                </a:r>
              </a:p>
              <a:p>
                <a:pPr marL="0" indent="0">
                  <a:buNone/>
                </a:pPr>
                <a:r>
                  <a:rPr lang="en-US" sz="2400" dirty="0"/>
                  <a:t>L(T): # of terminal nodes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: complexity parameter (penalty factor)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=0: full-grown unpruned tree or no penalty for having too many nodes in a tree</a:t>
                </a:r>
              </a:p>
              <a:p>
                <a:pPr marL="0" indent="0">
                  <a:buNone/>
                </a:pPr>
                <a:r>
                  <a:rPr lang="en-US" sz="2400" dirty="0"/>
                  <a:t>Large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results in fewer terminal nodes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en-US" sz="2400" i="1" dirty="0" err="1"/>
                  <a:t>ccp_alpha</a:t>
                </a:r>
                <a:r>
                  <a:rPr lang="en-US" sz="2400" i="1" dirty="0"/>
                  <a:t> </a:t>
                </a:r>
                <a:r>
                  <a:rPr lang="en-US" sz="2400" dirty="0"/>
                  <a:t>in </a:t>
                </a:r>
                <a:r>
                  <a:rPr lang="en-US" sz="2400" dirty="0" err="1"/>
                  <a:t>DecisionTreeClassifier</a:t>
                </a:r>
                <a:r>
                  <a:rPr lang="en-US" sz="2400" dirty="0"/>
                  <a:t>() controls the complexity of the tree.</a:t>
                </a:r>
              </a:p>
            </p:txBody>
          </p:sp>
        </mc:Choice>
        <mc:Fallback xmlns="">
          <p:sp>
            <p:nvSpPr>
              <p:cNvPr id="348" name="Google Shape;348;p46">
                <a:extLst>
                  <a:ext uri="{FF2B5EF4-FFF2-40B4-BE49-F238E27FC236}">
                    <a16:creationId xmlns:a16="http://schemas.microsoft.com/office/drawing/2014/main" id="{3E894CBD-A663-6CD9-91AE-F82B275AE3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27237" y="1021952"/>
                <a:ext cx="8354296" cy="3973500"/>
              </a:xfrm>
              <a:prstGeom prst="rect">
                <a:avLst/>
              </a:prstGeom>
              <a:blipFill>
                <a:blip r:embed="rId3"/>
                <a:stretch>
                  <a:fillRect l="-1062" b="-334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43933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3"/>
          <p:cNvSpPr txBox="1">
            <a:spLocks noGrp="1"/>
          </p:cNvSpPr>
          <p:nvPr>
            <p:ph type="title"/>
          </p:nvPr>
        </p:nvSpPr>
        <p:spPr>
          <a:xfrm>
            <a:off x="685800" y="228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Regression Trees</a:t>
            </a:r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xfrm>
            <a:off x="662823" y="381166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Regression Tree is Similar, Except...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1"/>
          </p:nvPr>
        </p:nvSpPr>
        <p:spPr>
          <a:xfrm>
            <a:off x="686628" y="1715328"/>
            <a:ext cx="77724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Prediction is computed as the </a:t>
            </a:r>
            <a:r>
              <a:rPr lang="en-US" sz="2400" b="1"/>
              <a:t>average</a:t>
            </a:r>
            <a:r>
              <a:rPr lang="en-US" sz="2400"/>
              <a:t> of numerical target variable in the rectangle (in CT it is </a:t>
            </a:r>
            <a:r>
              <a:rPr lang="en-US" sz="2400" b="1"/>
              <a:t>majority vote</a:t>
            </a:r>
            <a:r>
              <a:rPr lang="en-US" sz="2400"/>
              <a:t>)</a:t>
            </a:r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 sz="24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Impurity measured by </a:t>
            </a:r>
            <a:r>
              <a:rPr lang="en-US" sz="2400" b="1"/>
              <a:t>sum of squared deviations</a:t>
            </a:r>
            <a:r>
              <a:rPr lang="en-US" sz="2400"/>
              <a:t> from leaf mean</a:t>
            </a:r>
            <a:endParaRPr sz="2400"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 sz="24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400"/>
              <a:t>Performance measured by </a:t>
            </a:r>
            <a:r>
              <a:rPr lang="en-US" sz="2400" b="1"/>
              <a:t>RMSE </a:t>
            </a:r>
            <a:r>
              <a:rPr lang="en-US" sz="2400"/>
              <a:t>(Root Mean Squared Error)</a:t>
            </a:r>
            <a:endParaRPr sz="2400"/>
          </a:p>
          <a:p>
            <a:pPr marL="273050" lvl="0" indent="-273050" algn="l">
              <a:spcBef>
                <a:spcPts val="575"/>
              </a:spcBef>
              <a:spcAft>
                <a:spcPts val="0"/>
              </a:spcAft>
              <a:buSzPts val="2210"/>
            </a:pPr>
            <a:endParaRPr lang="en-US" sz="2400"/>
          </a:p>
          <a:p>
            <a:pPr marL="0" indent="0">
              <a:buSzPts val="2210"/>
              <a:buNone/>
            </a:pPr>
            <a:r>
              <a:rPr lang="en-US" sz="2400"/>
              <a:t>See Example code in Table 9.7</a:t>
            </a:r>
          </a:p>
          <a:p>
            <a:pPr marL="273050" indent="-132715">
              <a:buSzPts val="2210"/>
              <a:buNone/>
            </a:pP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 txBox="1">
            <a:spLocks noGrp="1"/>
          </p:cNvSpPr>
          <p:nvPr>
            <p:ph type="title"/>
          </p:nvPr>
        </p:nvSpPr>
        <p:spPr>
          <a:xfrm>
            <a:off x="356250" y="-170294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Ensemble</a:t>
            </a:r>
          </a:p>
        </p:txBody>
      </p:sp>
      <p:sp>
        <p:nvSpPr>
          <p:cNvPr id="410" name="Google Shape;410;p55"/>
          <p:cNvSpPr txBox="1">
            <a:spLocks noGrp="1"/>
          </p:cNvSpPr>
          <p:nvPr>
            <p:ph type="body" idx="1"/>
          </p:nvPr>
        </p:nvSpPr>
        <p:spPr>
          <a:xfrm>
            <a:off x="644120" y="972706"/>
            <a:ext cx="827532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/>
              <a:t>A single tree has the transparency advantage, i.e., visualization.</a:t>
            </a:r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0" indent="0">
              <a:buSzPts val="2210"/>
              <a:buNone/>
            </a:pPr>
            <a:r>
              <a:rPr lang="en-US"/>
              <a:t>Visualizing a set of rules does not matter in a pure prediction application</a:t>
            </a:r>
          </a:p>
          <a:p>
            <a:pPr marL="0" indent="0">
              <a:buSzPts val="2210"/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Several extensions to trees that combine results </a:t>
            </a:r>
          </a:p>
          <a:p>
            <a:pPr marL="0" indent="0">
              <a:buNone/>
            </a:pPr>
            <a:r>
              <a:rPr lang="en-US"/>
              <a:t>from multiple trees provide better performance in prediction</a:t>
            </a:r>
          </a:p>
          <a:p>
            <a:pPr marL="0" indent="0">
              <a:buSzPts val="2210"/>
              <a:buNone/>
            </a:pPr>
            <a:endParaRPr lang="en-US"/>
          </a:p>
          <a:p>
            <a:pPr marL="0" indent="0">
              <a:buSzPts val="2210"/>
              <a:buNone/>
            </a:pPr>
            <a:r>
              <a:rPr lang="en-US"/>
              <a:t>An </a:t>
            </a:r>
            <a:r>
              <a:rPr lang="en-US" b="1"/>
              <a:t>ensemble </a:t>
            </a:r>
            <a:r>
              <a:rPr lang="en-US"/>
              <a:t>method combines many simple "building block" models to obtain a single and potentially powerful model</a:t>
            </a:r>
          </a:p>
          <a:p>
            <a:pPr marL="0" indent="0">
              <a:buSzPts val="2210"/>
              <a:buNone/>
            </a:pPr>
            <a:endParaRPr lang="en-US"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685800" y="7391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r>
              <a:rPr lang="en-US" sz="4000" b="0" i="0" u="none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Ox Contest</a:t>
            </a:r>
            <a:br>
              <a:rPr lang="en-US" sz="4000" b="0" i="0" u="none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2800" b="0" i="0" u="none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“The Wisdom of Crowds”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620410" y="1167258"/>
            <a:ext cx="7772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b="1"/>
              <a:t>Ensemble </a:t>
            </a:r>
            <a:r>
              <a:rPr lang="en-US"/>
              <a:t>of methods often predicts more 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accurately</a:t>
            </a:r>
          </a:p>
          <a:p>
            <a:pPr marL="0" indent="0">
              <a:spcBef>
                <a:spcPts val="0"/>
              </a:spcBef>
              <a:buNone/>
            </a:pPr>
            <a:endParaRPr lang="en-US"/>
          </a:p>
          <a:p>
            <a:pPr marL="0" indent="0">
              <a:spcBef>
                <a:spcPts val="0"/>
              </a:spcBef>
              <a:buNone/>
            </a:pPr>
            <a:r>
              <a:rPr lang="en-US"/>
              <a:t>Francis</a:t>
            </a:r>
            <a:r>
              <a:rPr lang="en-US" sz="26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 Galton, famous statistician, saw a county fair contest to judge the weight of an ox.</a:t>
            </a:r>
            <a:endParaRPr lang="en-US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rPr lang="en-US" sz="26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Individual guesses were all over the map, but the </a:t>
            </a:r>
            <a:r>
              <a:rPr lang="en-US" sz="2600" b="0" i="0" u="sng" strike="noStrike" cap="none">
                <a:latin typeface="Libre Franklin"/>
                <a:ea typeface="Libre Franklin"/>
                <a:cs typeface="Libre Franklin"/>
                <a:sym typeface="Libre Franklin"/>
              </a:rPr>
              <a:t>average</a:t>
            </a:r>
            <a:r>
              <a:rPr lang="en-US" sz="26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 of them all was within 1% of the ox’s true weight</a:t>
            </a:r>
            <a:r>
              <a:rPr lang="en-US"/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endParaRPr lang="en-US" sz="26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indent="0">
              <a:spcBef>
                <a:spcPts val="500"/>
              </a:spcBef>
              <a:buSzPts val="2210"/>
              <a:buNone/>
            </a:pPr>
            <a:r>
              <a:rPr lang="en-US" i="1"/>
              <a:t>The</a:t>
            </a:r>
            <a:r>
              <a:rPr lang="en-US" sz="2600" b="0" i="1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 Wisdom of Crowds</a:t>
            </a:r>
            <a:r>
              <a:rPr lang="en-US" sz="26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,</a:t>
            </a:r>
            <a:r>
              <a:rPr lang="en-US"/>
              <a:t> </a:t>
            </a:r>
          </a:p>
          <a:p>
            <a:pPr marL="0" indent="0">
              <a:spcBef>
                <a:spcPts val="500"/>
              </a:spcBef>
              <a:buSzPts val="2210"/>
              <a:buNone/>
            </a:pPr>
            <a:r>
              <a:rPr lang="en-US" sz="26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by James </a:t>
            </a:r>
            <a:r>
              <a:rPr lang="en-US" sz="2600" b="0" i="0" u="none" strike="noStrike" cap="none" err="1">
                <a:latin typeface="Libre Franklin"/>
                <a:ea typeface="Libre Franklin"/>
                <a:cs typeface="Libre Franklin"/>
                <a:sym typeface="Libre Franklin"/>
              </a:rPr>
              <a:t>Surowiecki</a:t>
            </a:r>
            <a:endParaRPr/>
          </a:p>
        </p:txBody>
      </p:sp>
      <p:pic>
        <p:nvPicPr>
          <p:cNvPr id="82" name="Google Shape;82;p11" descr="photo of ox" title="ox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10338" y="5105400"/>
            <a:ext cx="2633662" cy="1752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8959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685800" y="19524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Libre Franklin"/>
              <a:buNone/>
            </a:pPr>
            <a:br>
              <a:rPr lang="en-US" sz="4000" b="0" i="0" u="none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3600" b="0" i="0" u="none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Ensemble </a:t>
            </a:r>
            <a:r>
              <a:rPr lang="en-US" sz="3600" dirty="0">
                <a:solidFill>
                  <a:schemeClr val="tx1"/>
                </a:solidFill>
              </a:rPr>
              <a:t>Methods</a:t>
            </a:r>
            <a:r>
              <a:rPr lang="en-US" sz="3600" b="0" i="0" u="none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for </a:t>
            </a:r>
            <a:r>
              <a:rPr lang="en-US" sz="3600" dirty="0">
                <a:solidFill>
                  <a:schemeClr val="tx1"/>
                </a:solidFill>
              </a:rPr>
              <a:t>Classification</a:t>
            </a:r>
            <a:r>
              <a:rPr lang="en-US" sz="3600" b="0" i="0" u="none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</a:t>
            </a:r>
            <a:r>
              <a:rPr lang="en-US" sz="3600" dirty="0">
                <a:solidFill>
                  <a:schemeClr val="tx1"/>
                </a:solidFill>
              </a:rPr>
              <a:t>Prediction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688118" y="1465189"/>
            <a:ext cx="789896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 an ensemble approach, multiple methods are used initially, and predictions/classifications tabulated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endParaRPr sz="2600" b="0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 Predicting a numeric value?  Take the average of the values predicted by the various methods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rPr lang="en-US" sz="26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- Predicting a class?  Take a majority vote of the classes predicted by the various methods</a:t>
            </a:r>
            <a:endParaRPr/>
          </a:p>
          <a:p>
            <a:pPr marL="0" indent="0">
              <a:spcBef>
                <a:spcPts val="500"/>
              </a:spcBef>
              <a:buSzPts val="2210"/>
              <a:buNone/>
            </a:pPr>
            <a:r>
              <a:rPr lang="en-US" sz="26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- Predicting a </a:t>
            </a:r>
            <a:r>
              <a:rPr lang="en-US" sz="2600" b="1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propensity </a:t>
            </a:r>
            <a:r>
              <a:rPr lang="en-US" sz="26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(probability of “success” or belonging to the class of interest)?</a:t>
            </a:r>
            <a:r>
              <a:rPr lang="en-US"/>
              <a:t> </a:t>
            </a:r>
            <a:r>
              <a:rPr lang="en-US" sz="26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 Take the average of the propensities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92430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50667" y="17787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>
              <a:buClr>
                <a:schemeClr val="dk2"/>
              </a:buClr>
              <a:buSzPts val="4000"/>
            </a:pPr>
            <a:br>
              <a:rPr lang="en-US" sz="4000" b="0" i="0" u="none" dirty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3600" b="0" i="0" u="none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Why </a:t>
            </a:r>
            <a:r>
              <a:rPr lang="en-US" sz="3600" dirty="0">
                <a:solidFill>
                  <a:schemeClr val="tx1"/>
                </a:solidFill>
              </a:rPr>
              <a:t>Ensembles Can </a:t>
            </a:r>
            <a:br>
              <a:rPr lang="en-US" sz="3600" dirty="0"/>
            </a:br>
            <a:r>
              <a:rPr lang="en-US" sz="3600" dirty="0">
                <a:solidFill>
                  <a:schemeClr val="tx1"/>
                </a:solidFill>
              </a:rPr>
              <a:t>Improve Predictive Power</a:t>
            </a:r>
            <a:r>
              <a:rPr lang="en-US" sz="3600" b="0" i="0" u="none" dirty="0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?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789458" y="1320872"/>
            <a:ext cx="7772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10"/>
              <a:buFont typeface="Noto Sans Symbols"/>
              <a:buNone/>
            </a:pPr>
            <a:r>
              <a:rPr lang="en-US" sz="24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The key is </a:t>
            </a:r>
            <a:r>
              <a:rPr lang="en-US" sz="2400" b="1" i="0" u="none" strike="noStrike" cap="none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reducing the variance </a:t>
            </a:r>
            <a:r>
              <a:rPr lang="en-US" sz="24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in predictions</a:t>
            </a:r>
            <a:endParaRPr lang="en-US" sz="2400"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rPr lang="en-US" sz="24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- Individual methods will produce predictions that have errors, some positive and some negative</a:t>
            </a:r>
            <a:endParaRPr lang="en-US" sz="2400"/>
          </a:p>
          <a:p>
            <a:pPr marL="0" indent="0">
              <a:spcBef>
                <a:spcPts val="500"/>
              </a:spcBef>
              <a:buSzPts val="2210"/>
              <a:buNone/>
            </a:pPr>
            <a:r>
              <a:rPr lang="en-US" sz="2400"/>
              <a:t>- "</a:t>
            </a:r>
            <a:r>
              <a:rPr lang="en-US" sz="2400" b="1"/>
              <a:t>Risk</a:t>
            </a:r>
            <a:r>
              <a:rPr lang="en-US" sz="2400"/>
              <a:t>" is equivalent to variation in prediction error</a:t>
            </a:r>
          </a:p>
          <a:p>
            <a:pPr marL="0" indent="0">
              <a:spcBef>
                <a:spcPts val="500"/>
              </a:spcBef>
              <a:buSzPts val="2210"/>
              <a:buNone/>
            </a:pPr>
            <a:r>
              <a:rPr lang="en-US" sz="2400"/>
              <a:t>- The principle of combining methods is for </a:t>
            </a:r>
            <a:r>
              <a:rPr lang="en-US" sz="2400" b="1"/>
              <a:t>reducing risk</a:t>
            </a: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rPr lang="en-US" sz="24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- If prediction methods are unbiased, on balance, errors tend to cancel each other out</a:t>
            </a:r>
            <a:endParaRPr sz="2400"/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2210"/>
              <a:buNone/>
            </a:pPr>
            <a:r>
              <a:rPr lang="en-US" sz="2400" b="0" i="0" u="none" strike="noStrike" cap="none">
                <a:latin typeface="Libre Franklin"/>
                <a:ea typeface="Libre Franklin"/>
                <a:cs typeface="Libre Franklin"/>
                <a:sym typeface="Libre Franklin"/>
              </a:rPr>
              <a:t>- An average of multiple predictions takes advantage of this canceling out and, most of the time, is more accurate than individual predictions</a:t>
            </a:r>
            <a:r>
              <a:rPr lang="en-US" sz="2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054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685113" y="44895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>
              <a:buClr>
                <a:schemeClr val="dk2"/>
              </a:buClr>
              <a:buSzPts val="4000"/>
            </a:pPr>
            <a:br>
              <a:rPr lang="en-US" sz="4000" b="0" i="0" u="none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3200">
                <a:solidFill>
                  <a:schemeClr val="tx1"/>
                </a:solidFill>
              </a:rPr>
              <a:t>Why Ensembles Can </a:t>
            </a:r>
            <a:br>
              <a:rPr lang="en-US" sz="3200">
                <a:solidFill>
                  <a:schemeClr val="tx1"/>
                </a:solidFill>
              </a:rPr>
            </a:br>
            <a:r>
              <a:rPr lang="en-US" sz="3200">
                <a:solidFill>
                  <a:schemeClr val="tx1"/>
                </a:solidFill>
              </a:rPr>
              <a:t>Improve Predictive Power?</a:t>
            </a:r>
            <a:endParaRPr sz="3200">
              <a:solidFill>
                <a:schemeClr val="tx1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B36886CD-F141-D9C0-A143-4D99865C9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767" y="4628919"/>
            <a:ext cx="6500465" cy="629704"/>
          </a:xfrm>
          <a:prstGeom prst="rect">
            <a:avLst/>
          </a:prstGeom>
        </p:spPr>
      </p:pic>
      <p:pic>
        <p:nvPicPr>
          <p:cNvPr id="5" name="Picture 5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E54C18D0-EDBD-D750-C6CA-683C7CA12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605" y="1345562"/>
            <a:ext cx="1422687" cy="524305"/>
          </a:xfrm>
          <a:prstGeom prst="rect">
            <a:avLst/>
          </a:prstGeom>
        </p:spPr>
      </p:pic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9E3197-504E-B395-6716-F799A3856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6595" y="3099635"/>
            <a:ext cx="5313959" cy="1228251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764F59C7-9D18-BDC0-FBB1-A38700E91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9078" y="2220753"/>
            <a:ext cx="2743200" cy="43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772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/>
        </p:nvSpPr>
        <p:spPr>
          <a:xfrm>
            <a:off x="1067534" y="1375539"/>
            <a:ext cx="7315200" cy="2370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Libre Franklin"/>
              <a:buNone/>
            </a:pPr>
            <a:endParaRPr lang="en-US" sz="1800"/>
          </a:p>
          <a:p>
            <a:r>
              <a:rPr lang="en-US" sz="2800">
                <a:solidFill>
                  <a:schemeClr val="dk1"/>
                </a:solidFill>
                <a:latin typeface="Libre Franklin"/>
                <a:sym typeface="Libre Franklin"/>
              </a:rPr>
              <a:t>Bagging</a:t>
            </a:r>
            <a:endParaRPr sz="2800">
              <a:solidFill>
                <a:schemeClr val="dk1"/>
              </a:solidFill>
            </a:endParaRPr>
          </a:p>
          <a:p>
            <a:endParaRPr lang="en-US" sz="2800">
              <a:solidFill>
                <a:schemeClr val="dk1"/>
              </a:solidFill>
            </a:endParaRPr>
          </a:p>
          <a:p>
            <a:r>
              <a:rPr lang="en-US" sz="2800">
                <a:solidFill>
                  <a:schemeClr val="dk1"/>
                </a:solidFill>
              </a:rPr>
              <a:t>Random Forest</a:t>
            </a:r>
            <a:endParaRPr lang="en-US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SzPts val="2400"/>
            </a:pPr>
            <a:endParaRPr lang="en-US"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00" b="0" i="0" u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Boosting</a:t>
            </a:r>
            <a:endParaRPr sz="2800">
              <a:solidFill>
                <a:schemeClr val="dk1"/>
              </a:solidFill>
            </a:endParaRPr>
          </a:p>
          <a:p>
            <a: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-US" sz="28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</a:endParaRPr>
          </a:p>
          <a:p>
            <a:pPr>
              <a:buSzPts val="2400"/>
            </a:pPr>
            <a:r>
              <a:rPr lang="en-US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</a:rPr>
              <a:t>Bayesian Additive Regression Trees</a:t>
            </a:r>
          </a:p>
          <a:p>
            <a:pPr>
              <a:buClr>
                <a:schemeClr val="dk1"/>
              </a:buClr>
              <a:buSzPts val="2400"/>
            </a:pPr>
            <a:endParaRPr lang="en-US" sz="28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</a:pPr>
            <a:r>
              <a:rPr lang="en-US" sz="2800" b="0" i="0" u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Most often applied to trees</a:t>
            </a:r>
            <a:br>
              <a:rPr lang="en-US" sz="1800" b="0" i="0" u="none">
                <a:latin typeface="Libre Franklin"/>
                <a:ea typeface="Libre Franklin"/>
                <a:cs typeface="Libre Franklin"/>
              </a:rPr>
            </a:br>
            <a:endParaRPr/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3E416B49-0A19-75CC-ED2F-00F81A034E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1650" y="91006"/>
            <a:ext cx="7854696" cy="1618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>
              <a:buClr>
                <a:schemeClr val="dk2"/>
              </a:buClr>
              <a:buSzPts val="4000"/>
            </a:pPr>
            <a:br>
              <a:rPr lang="en-US" sz="4000" b="0" i="0" u="none">
                <a:latin typeface="Libre Franklin"/>
                <a:ea typeface="Libre Franklin"/>
                <a:cs typeface="Libre Franklin"/>
              </a:rPr>
            </a:br>
            <a:r>
              <a:rPr lang="en-US">
                <a:solidFill>
                  <a:schemeClr val="dk1"/>
                </a:solidFill>
              </a:rPr>
              <a:t>Popular forms of ensembles</a:t>
            </a:r>
            <a:br>
              <a:rPr lang="en-US">
                <a:solidFill>
                  <a:schemeClr val="dk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6062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>
            <a:spLocks noGrp="1"/>
          </p:cNvSpPr>
          <p:nvPr>
            <p:ph type="title"/>
          </p:nvPr>
        </p:nvSpPr>
        <p:spPr>
          <a:xfrm>
            <a:off x="714872" y="-182309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>
              <a:buClr>
                <a:schemeClr val="dk2"/>
              </a:buClr>
              <a:buSzPts val="4000"/>
            </a:pPr>
            <a:br>
              <a:rPr lang="en-US" sz="4000" b="0" i="0" u="none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-US" sz="3600" b="0" i="0" u="none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Bagging</a:t>
            </a:r>
            <a:r>
              <a:rPr lang="en-US" sz="3600">
                <a:solidFill>
                  <a:schemeClr val="tx1"/>
                </a:solidFill>
              </a:rPr>
              <a:t> (</a:t>
            </a:r>
            <a:r>
              <a:rPr lang="en-US" sz="3600">
                <a:solidFill>
                  <a:schemeClr val="tx1"/>
                </a:solidFill>
                <a:highlight>
                  <a:srgbClr val="FFFF00"/>
                </a:highlight>
              </a:rPr>
              <a:t>B</a:t>
            </a:r>
            <a:r>
              <a:rPr lang="en-US" sz="3600">
                <a:solidFill>
                  <a:schemeClr val="tx1"/>
                </a:solidFill>
              </a:rPr>
              <a:t>ootstrap</a:t>
            </a:r>
            <a:r>
              <a:rPr lang="en-US" sz="3600" b="0" i="0" u="none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</a:t>
            </a:r>
            <a:r>
              <a:rPr lang="en-US" sz="3600" i="0">
                <a:solidFill>
                  <a:schemeClr val="tx1"/>
                </a:solidFill>
                <a:highlight>
                  <a:srgbClr val="FFFF00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agg</a:t>
            </a:r>
            <a:r>
              <a:rPr lang="en-US" sz="3600" b="0" i="0" u="none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regat</a:t>
            </a:r>
            <a:r>
              <a:rPr lang="en-US" sz="3600" i="0">
                <a:solidFill>
                  <a:schemeClr val="tx1"/>
                </a:solidFill>
                <a:highlight>
                  <a:srgbClr val="FFFF00"/>
                </a:highlight>
                <a:latin typeface="Libre Franklin"/>
                <a:ea typeface="Libre Franklin"/>
                <a:cs typeface="Libre Franklin"/>
                <a:sym typeface="Libre Franklin"/>
              </a:rPr>
              <a:t>ing</a:t>
            </a:r>
            <a:r>
              <a:rPr lang="en-US" sz="3600" b="0" i="0" u="none">
                <a:solidFill>
                  <a:schemeClr val="tx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)</a:t>
            </a:r>
            <a:endParaRPr sz="3600">
              <a:solidFill>
                <a:schemeClr val="tx1"/>
              </a:solidFill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body" idx="1"/>
          </p:nvPr>
        </p:nvSpPr>
        <p:spPr>
          <a:xfrm>
            <a:off x="778660" y="1175168"/>
            <a:ext cx="7772400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“multiplier” effect in bagging comes from multiple bootstrap samples, rather than multiple methods.  Bootstrapping is to take resamples, with replacement, from the original data.</a:t>
            </a:r>
            <a:endParaRPr sz="2400"/>
          </a:p>
          <a:p>
            <a:pPr marL="273050" marR="0" lvl="0" indent="-121920" algn="l" rtl="0">
              <a:spcBef>
                <a:spcPts val="575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Noto Sans Symbols"/>
              <a:buNone/>
            </a:pPr>
            <a:endParaRPr sz="2400" b="0" i="0" u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7" name="Google Shape;107;p15" descr="photo of man pulling at his own bootstraps" title="photo bootstra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9800" y="3733800"/>
            <a:ext cx="28067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624510" y="2962441"/>
            <a:ext cx="4648200" cy="26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1435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AutoNum type="arabicPeriod"/>
            </a:pPr>
            <a:r>
              <a:rPr lang="en-US" sz="2400" i="0" u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Generate multiple bootstrap resamples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51435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AutoNum type="arabicPeriod"/>
            </a:pPr>
            <a:r>
              <a:rPr lang="en-US" sz="2400" i="0" u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Run algorithm on each and produce scores</a:t>
            </a:r>
            <a:endParaRPr sz="24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514350" marR="0" lvl="0" indent="-488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ibre Franklin"/>
              <a:buAutoNum type="arabicPeriod"/>
            </a:pPr>
            <a:r>
              <a:rPr lang="en-US" sz="2400" i="0" u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Average those scores (or take majority vote)</a:t>
            </a:r>
            <a:endParaRPr lang="en-US" sz="2400" i="0" u="none">
              <a:solidFill>
                <a:schemeClr val="dk1"/>
              </a:solidFill>
              <a:latin typeface="Libre Franklin"/>
              <a:ea typeface="Libre Franklin"/>
              <a:cs typeface="Libre Franklin"/>
            </a:endParaRPr>
          </a:p>
          <a:p>
            <a:pPr marL="514350" indent="-488950">
              <a:buClr>
                <a:schemeClr val="dk1"/>
              </a:buClr>
              <a:buSzPts val="2400"/>
              <a:buAutoNum type="arabicPeriod"/>
            </a:pPr>
            <a:endParaRPr lang="en-US" sz="2400">
              <a:solidFill>
                <a:schemeClr val="dk1"/>
              </a:solidFill>
              <a:latin typeface="Libre Franklin"/>
              <a:ea typeface="Libre Franklin"/>
              <a:cs typeface="Libre Franklin"/>
            </a:endParaRPr>
          </a:p>
          <a:p>
            <a:pPr marL="25400">
              <a:buClr>
                <a:schemeClr val="dk1"/>
              </a:buClr>
              <a:buSzPts val="2400"/>
            </a:pPr>
            <a:r>
              <a:rPr lang="en-US" sz="2400">
                <a:solidFill>
                  <a:schemeClr val="dk1"/>
                </a:solidFill>
                <a:highlight>
                  <a:srgbClr val="FFFF00"/>
                </a:highlight>
                <a:latin typeface="Libre Franklin"/>
                <a:ea typeface="Libre Franklin"/>
                <a:cs typeface="Libre Franklin"/>
              </a:rPr>
              <a:t>Random forest</a:t>
            </a:r>
            <a:r>
              <a:rPr lang="en-US" sz="2400">
                <a:solidFill>
                  <a:schemeClr val="dk1"/>
                </a:solidFill>
                <a:latin typeface="Libre Franklin"/>
                <a:ea typeface="Libre Franklin"/>
                <a:cs typeface="Libre Franklin"/>
              </a:rPr>
              <a:t> is a special case of bagging. </a:t>
            </a:r>
          </a:p>
          <a:p>
            <a:pPr marL="25400">
              <a:buSzPts val="2400"/>
            </a:pPr>
            <a:endParaRPr lang="en-US" sz="2400">
              <a:solidFill>
                <a:schemeClr val="dk1"/>
              </a:solidFill>
              <a:latin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294191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>
            <a:spLocks noGrp="1"/>
          </p:cNvSpPr>
          <p:nvPr>
            <p:ph type="title"/>
          </p:nvPr>
        </p:nvSpPr>
        <p:spPr>
          <a:xfrm>
            <a:off x="914400" y="275587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Example: 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Riding Mowers	</a:t>
            </a:r>
            <a:endParaRPr sz="2400">
              <a:solidFill>
                <a:schemeClr val="tx1"/>
              </a:solidFill>
            </a:endParaRPr>
          </a:p>
        </p:txBody>
      </p:sp>
      <p:sp>
        <p:nvSpPr>
          <p:cNvPr id="156" name="Google Shape;156;p20"/>
          <p:cNvSpPr txBox="1">
            <a:spLocks noGrp="1"/>
          </p:cNvSpPr>
          <p:nvPr>
            <p:ph type="body" idx="1"/>
          </p:nvPr>
        </p:nvSpPr>
        <p:spPr>
          <a:xfrm>
            <a:off x="832104" y="1533144"/>
            <a:ext cx="77724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/>
              <a:t>Goal: Classify families into</a:t>
            </a:r>
            <a:endParaRPr lang="en-US"/>
          </a:p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/>
              <a:t>those likely to purchase </a:t>
            </a:r>
            <a:endParaRPr lang="en-US"/>
          </a:p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/>
              <a:t>a riding mower and </a:t>
            </a:r>
            <a:endParaRPr lang="en-US"/>
          </a:p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/>
              <a:t>those not likely to </a:t>
            </a:r>
            <a:endParaRPr lang="en-US">
              <a:cs typeface="Arial"/>
            </a:endParaRPr>
          </a:p>
          <a:p>
            <a:pPr marL="0" indent="0">
              <a:spcBef>
                <a:spcPts val="0"/>
              </a:spcBef>
              <a:buSzPts val="2210"/>
              <a:buNone/>
            </a:pPr>
            <a:r>
              <a:rPr lang="en-US" sz="2800">
                <a:latin typeface="Arial"/>
                <a:cs typeface="Arial"/>
              </a:rPr>
              <a:t>purchase </a:t>
            </a:r>
            <a:r>
              <a:rPr lang="en-US" sz="2800"/>
              <a:t>one</a:t>
            </a:r>
            <a:endParaRPr lang="en-US"/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lang="en-US" sz="2800"/>
          </a:p>
          <a:p>
            <a:pPr marL="273050" indent="-273050">
              <a:spcBef>
                <a:spcPts val="0"/>
              </a:spcBef>
              <a:buSzPts val="2210"/>
            </a:pPr>
            <a:endParaRPr lang="en-US" sz="2800"/>
          </a:p>
          <a:p>
            <a:pPr marL="0" indent="0">
              <a:buSzPts val="2210"/>
              <a:buNone/>
            </a:pPr>
            <a:r>
              <a:rPr lang="en-US" sz="2800"/>
              <a:t>Predictors: </a:t>
            </a:r>
          </a:p>
          <a:p>
            <a:pPr marL="0" lvl="0" indent="0" algn="l"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2800"/>
              <a:t>Income, Lot Size</a:t>
            </a:r>
            <a:endParaRPr sz="2800"/>
          </a:p>
          <a:p>
            <a:pPr marL="273050" indent="-132715">
              <a:buNone/>
            </a:pPr>
            <a:endParaRPr/>
          </a:p>
        </p:txBody>
      </p:sp>
      <p:pic>
        <p:nvPicPr>
          <p:cNvPr id="3" name="Google Shape;162;p21" descr="A black background with a black square&#10;&#10;Description automatically generated">
            <a:extLst>
              <a:ext uri="{FF2B5EF4-FFF2-40B4-BE49-F238E27FC236}">
                <a16:creationId xmlns:a16="http://schemas.microsoft.com/office/drawing/2014/main" id="{324F66F5-52AF-302B-5088-EE924176CC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0808" y="219393"/>
            <a:ext cx="3832225" cy="632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>
            <a:spLocks noGrp="1"/>
          </p:cNvSpPr>
          <p:nvPr>
            <p:ph type="title"/>
          </p:nvPr>
        </p:nvSpPr>
        <p:spPr>
          <a:xfrm>
            <a:off x="315125" y="-252053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Random Forest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24" name="Google Shape;424;p57"/>
          <p:cNvSpPr txBox="1">
            <a:spLocks noGrp="1"/>
          </p:cNvSpPr>
          <p:nvPr>
            <p:ph type="body" idx="1"/>
          </p:nvPr>
        </p:nvSpPr>
        <p:spPr>
          <a:xfrm>
            <a:off x="490305" y="1033794"/>
            <a:ext cx="7961467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1445" indent="0">
              <a:buNone/>
            </a:pPr>
            <a:r>
              <a:rPr lang="en-US"/>
              <a:t>Draw multiple </a:t>
            </a:r>
            <a:r>
              <a:rPr lang="en-US" b="1" i="1"/>
              <a:t>random samples, with replacement</a:t>
            </a:r>
            <a:r>
              <a:rPr lang="en-US"/>
              <a:t>, from data (“bootstrap resampling”)</a:t>
            </a:r>
          </a:p>
          <a:p>
            <a:pPr marL="131445" indent="0">
              <a:spcBef>
                <a:spcPts val="0"/>
              </a:spcBef>
              <a:buNone/>
            </a:pPr>
            <a:endParaRPr lang="en-US"/>
          </a:p>
          <a:p>
            <a:pPr marL="131445" lvl="0" indent="0" algn="l"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-US"/>
              <a:t>Fit tree to each resample using a </a:t>
            </a:r>
            <a:r>
              <a:rPr lang="en-US" b="1" i="1"/>
              <a:t>random set of predictors</a:t>
            </a:r>
            <a:endParaRPr b="1"/>
          </a:p>
          <a:p>
            <a:pPr marL="131445" indent="0">
              <a:spcBef>
                <a:spcPts val="0"/>
              </a:spcBef>
              <a:buNone/>
            </a:pPr>
            <a:endParaRPr lang="en-US"/>
          </a:p>
          <a:p>
            <a:pPr marL="131445" lvl="0" indent="0" algn="l">
              <a:spcBef>
                <a:spcPts val="0"/>
              </a:spcBef>
              <a:spcAft>
                <a:spcPts val="0"/>
              </a:spcAft>
              <a:buSzPts val="1530"/>
              <a:buNone/>
            </a:pPr>
            <a:r>
              <a:rPr lang="en-US"/>
              <a:t>Combine the classifications/predictions from all the resampled trees (the “</a:t>
            </a:r>
            <a:r>
              <a:rPr lang="en-US" b="1" i="1"/>
              <a:t>forest</a:t>
            </a:r>
            <a:r>
              <a:rPr lang="en-US"/>
              <a:t>”) to obtain improved predictions</a:t>
            </a:r>
            <a:endParaRPr/>
          </a:p>
          <a:p>
            <a:pPr marL="131445" indent="0">
              <a:spcBef>
                <a:spcPts val="0"/>
              </a:spcBef>
              <a:buNone/>
            </a:pPr>
            <a:endParaRPr lang="en-US"/>
          </a:p>
          <a:p>
            <a:pPr marL="131445" indent="0">
              <a:spcBef>
                <a:spcPts val="0"/>
              </a:spcBef>
              <a:buNone/>
            </a:pPr>
            <a:r>
              <a:rPr lang="en-US"/>
              <a:t>Basic idea: taking an average of multiple estimates (models) is more reliable than just using a single estimate</a:t>
            </a:r>
            <a:endParaRPr/>
          </a:p>
          <a:p>
            <a:pPr marL="273050" lvl="0" indent="-132715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947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>
            <a:spLocks noGrp="1"/>
          </p:cNvSpPr>
          <p:nvPr>
            <p:ph type="title"/>
          </p:nvPr>
        </p:nvSpPr>
        <p:spPr>
          <a:xfrm>
            <a:off x="294056" y="-252053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Random Forest</a:t>
            </a:r>
            <a:endParaRPr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4" name="Google Shape;424;p5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590946" y="890020"/>
                <a:ext cx="7961467" cy="426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131445" indent="0">
                  <a:buNone/>
                </a:pPr>
                <a:r>
                  <a:rPr lang="en-US" sz="2400"/>
                  <a:t>- Random forests provide an improvement over bagged trees by </a:t>
                </a:r>
                <a:r>
                  <a:rPr lang="en-US" sz="2400" b="1"/>
                  <a:t>decorrelating</a:t>
                </a:r>
                <a:r>
                  <a:rPr lang="en-US" sz="2400"/>
                  <a:t> the trees. This reduces the variance when we average the trees. </a:t>
                </a:r>
              </a:p>
              <a:p>
                <a:pPr marL="131445" indent="0">
                  <a:buNone/>
                </a:pPr>
                <a:endParaRPr lang="en-US" sz="2400"/>
              </a:p>
              <a:p>
                <a:pPr marL="131445" indent="0">
                  <a:buNone/>
                </a:pPr>
                <a:r>
                  <a:rPr lang="en-US" sz="2400"/>
                  <a:t>- As in bagging, we build a number of decision trees on bootstrapped training samples. </a:t>
                </a:r>
              </a:p>
              <a:p>
                <a:pPr marL="131445" indent="0">
                  <a:buNone/>
                </a:pPr>
                <a:r>
                  <a:rPr lang="en-US" sz="2400"/>
                  <a:t>- But when building these decision trees, each time a split in a tree is considered, a random selection of </a:t>
                </a:r>
                <a:r>
                  <a:rPr lang="en-US" sz="2400" i="1"/>
                  <a:t>m</a:t>
                </a:r>
                <a:r>
                  <a:rPr lang="en-US" sz="2400"/>
                  <a:t> predictors is chosen as split candidates from the full set of </a:t>
                </a:r>
                <a:r>
                  <a:rPr lang="en-US" sz="2400" i="1"/>
                  <a:t>p</a:t>
                </a:r>
                <a:r>
                  <a:rPr lang="en-US" sz="2400"/>
                  <a:t> predictors. The split is allowed to use only one of those </a:t>
                </a:r>
                <a:r>
                  <a:rPr lang="en-US" sz="2400" i="1"/>
                  <a:t>m</a:t>
                </a:r>
                <a:r>
                  <a:rPr lang="en-US" sz="2400"/>
                  <a:t> predictors. </a:t>
                </a:r>
              </a:p>
              <a:p>
                <a:pPr marL="131445" indent="0">
                  <a:buNone/>
                </a:pPr>
                <a:r>
                  <a:rPr lang="en-US" sz="2400"/>
                  <a:t>- A fresh selection of </a:t>
                </a:r>
                <a:r>
                  <a:rPr lang="en-US" sz="2400" i="1"/>
                  <a:t>m</a:t>
                </a:r>
                <a:r>
                  <a:rPr lang="en-US" sz="2400"/>
                  <a:t> predictors is taken at each split, and typically we choose </a:t>
                </a:r>
                <a:r>
                  <a:rPr lang="en-US" sz="2400" i="1"/>
                  <a:t>m</a:t>
                </a:r>
                <a:r>
                  <a:rPr lang="en-US" sz="2400"/>
                  <a:t> ≈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endParaRPr/>
              </a:p>
            </p:txBody>
          </p:sp>
        </mc:Choice>
        <mc:Fallback xmlns="">
          <p:sp>
            <p:nvSpPr>
              <p:cNvPr id="424" name="Google Shape;424;p5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0946" y="890020"/>
                <a:ext cx="7961467" cy="4267200"/>
              </a:xfrm>
              <a:prstGeom prst="rect">
                <a:avLst/>
              </a:prstGeom>
              <a:blipFill>
                <a:blip r:embed="rId3"/>
                <a:stretch>
                  <a:fillRect r="-1592" b="-255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C7E804F4-1B21-6D72-04A3-904CDB0FB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945" y="2100694"/>
            <a:ext cx="6115255" cy="5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080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8"/>
          <p:cNvSpPr txBox="1">
            <a:spLocks noGrp="1"/>
          </p:cNvSpPr>
          <p:nvPr>
            <p:ph type="title"/>
          </p:nvPr>
        </p:nvSpPr>
        <p:spPr>
          <a:xfrm>
            <a:off x="176286" y="-26552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Random Forest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31" name="Google Shape;431;p58"/>
          <p:cNvSpPr txBox="1"/>
          <p:nvPr/>
        </p:nvSpPr>
        <p:spPr>
          <a:xfrm>
            <a:off x="420375" y="1669450"/>
            <a:ext cx="8323500" cy="4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bank_df = pd.read_csv('UniversalBank.csv')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bank_df.drop(columns=['ID', 'ZIP Code'], inplace=True)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X = bank_df.drop(columns=['Personal Loan'])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y = bank_df['Personal Loan']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train_X, valid_X, train_y, valid_y = train_test_split(X, y,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test_size=0.4, random_state=1)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rf = RandomForestClassifier(n_estimators=500,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random_state=1)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rf.fit(train_X, train_y)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9"/>
          <p:cNvSpPr txBox="1">
            <a:spLocks noGrp="1"/>
          </p:cNvSpPr>
          <p:nvPr>
            <p:ph type="title"/>
          </p:nvPr>
        </p:nvSpPr>
        <p:spPr>
          <a:xfrm>
            <a:off x="412911" y="-121100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Variable Importance</a:t>
            </a:r>
            <a:endParaRPr>
              <a:solidFill>
                <a:schemeClr val="tx1"/>
              </a:solidFill>
            </a:endParaRPr>
          </a:p>
        </p:txBody>
      </p:sp>
      <p:sp>
        <p:nvSpPr>
          <p:cNvPr id="438" name="Google Shape;438;p59"/>
          <p:cNvSpPr txBox="1"/>
          <p:nvPr/>
        </p:nvSpPr>
        <p:spPr>
          <a:xfrm>
            <a:off x="519232" y="1393418"/>
            <a:ext cx="8323500" cy="4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Each variable is used by some trees and not others</a:t>
            </a:r>
            <a:endParaRPr lang="en-US" sz="30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3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38100" lvl="0" algn="l">
              <a:spcBef>
                <a:spcPts val="0"/>
              </a:spcBef>
              <a:spcAft>
                <a:spcPts val="0"/>
              </a:spcAft>
              <a:buSzPts val="3000"/>
              <a:buFont typeface="Libre Franklin"/>
            </a:pP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We can, therefore, measure each variable’s contribution to reducing impurity (reduction in Gini Index)</a:t>
            </a:r>
            <a:endParaRPr sz="30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3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38100" lvl="0" algn="l">
              <a:spcBef>
                <a:spcPts val="0"/>
              </a:spcBef>
              <a:spcAft>
                <a:spcPts val="0"/>
              </a:spcAft>
              <a:buSzPts val="3000"/>
              <a:buFont typeface="Libre Franklin"/>
            </a:pP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This is the </a:t>
            </a:r>
            <a:r>
              <a:rPr lang="en-US" sz="3000" b="1" i="1">
                <a:latin typeface="Libre Franklin"/>
                <a:ea typeface="Libre Franklin"/>
                <a:cs typeface="Libre Franklin"/>
                <a:sym typeface="Libre Franklin"/>
              </a:rPr>
              <a:t>variable importance score</a:t>
            </a:r>
            <a:endParaRPr sz="3000" b="1" i="1">
              <a:latin typeface="Libre Franklin"/>
              <a:ea typeface="Libre Franklin"/>
              <a:cs typeface="Libre Frankli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0"/>
          <p:cNvSpPr txBox="1">
            <a:spLocks noGrp="1"/>
          </p:cNvSpPr>
          <p:nvPr>
            <p:ph type="title"/>
          </p:nvPr>
        </p:nvSpPr>
        <p:spPr>
          <a:xfrm>
            <a:off x="572783" y="75867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Variable Importance, code</a:t>
            </a:r>
          </a:p>
        </p:txBody>
      </p:sp>
      <p:sp>
        <p:nvSpPr>
          <p:cNvPr id="445" name="Google Shape;445;p60"/>
          <p:cNvSpPr txBox="1"/>
          <p:nvPr/>
        </p:nvSpPr>
        <p:spPr>
          <a:xfrm>
            <a:off x="264225" y="1609400"/>
            <a:ext cx="83832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 variable (feature) importance plot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importances = rf.feature_importances_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std = np.std([tree.feature_importances_ for tree in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rf.estimators_], axis=0)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df = pd.DataFrame({'feature': train_X.columns,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'importance': importances, 'std': std})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df = df.sort_values('importance')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print(df)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ax = df.plot(kind='barh', xerr='std', x='feature', 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legend=False)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ax.set_ylabel('')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1"/>
          <p:cNvSpPr txBox="1">
            <a:spLocks noGrp="1"/>
          </p:cNvSpPr>
          <p:nvPr>
            <p:ph type="title"/>
          </p:nvPr>
        </p:nvSpPr>
        <p:spPr>
          <a:xfrm>
            <a:off x="564500" y="92719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Variable Importance scores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tx1"/>
                </a:solidFill>
              </a:rPr>
              <a:t>and their variability across trees</a:t>
            </a:r>
            <a:endParaRPr sz="2400">
              <a:solidFill>
                <a:schemeClr val="tx1"/>
              </a:solidFill>
            </a:endParaRPr>
          </a:p>
        </p:txBody>
      </p:sp>
      <p:sp>
        <p:nvSpPr>
          <p:cNvPr id="452" name="Google Shape;452;p61"/>
          <p:cNvSpPr txBox="1"/>
          <p:nvPr/>
        </p:nvSpPr>
        <p:spPr>
          <a:xfrm>
            <a:off x="264225" y="1609400"/>
            <a:ext cx="8383200" cy="49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Output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       feature      importance    std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7   Securities Account 0.003964   0.004998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9   Online             0.006394   0.005350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10  CreditCard         0.007678   0.007053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6   Mortgage           0.034243   0.023469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1   Experience         0.035539   0.016061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0   Age                0.036258   0.015858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8   CD Account         0.057917   0.043185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3   Family             0.111375   0.053146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4   CCAvg              0.172105   0.103011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5   Education          0.200772   0.101002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2   Income             0.333756   0.129227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2"/>
          <p:cNvSpPr txBox="1">
            <a:spLocks noGrp="1"/>
          </p:cNvSpPr>
          <p:nvPr>
            <p:ph type="title"/>
          </p:nvPr>
        </p:nvSpPr>
        <p:spPr>
          <a:xfrm>
            <a:off x="407130" y="84150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tx1"/>
                </a:solidFill>
              </a:rPr>
              <a:t>Variable Importance Plot</a:t>
            </a:r>
          </a:p>
        </p:txBody>
      </p:sp>
      <p:pic>
        <p:nvPicPr>
          <p:cNvPr id="459" name="Google Shape;4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5525" y="1978400"/>
            <a:ext cx="6057025" cy="40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>
          <a:extLst>
            <a:ext uri="{FF2B5EF4-FFF2-40B4-BE49-F238E27FC236}">
              <a16:creationId xmlns:a16="http://schemas.microsoft.com/office/drawing/2014/main" id="{AE353854-063E-E32D-8175-F310210C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7">
            <a:extLst>
              <a:ext uri="{FF2B5EF4-FFF2-40B4-BE49-F238E27FC236}">
                <a16:creationId xmlns:a16="http://schemas.microsoft.com/office/drawing/2014/main" id="{44D30FBB-7734-36BC-516A-83186CB3471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1998" y="-21783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Boosting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94" name="Google Shape;494;p67">
            <a:extLst>
              <a:ext uri="{FF2B5EF4-FFF2-40B4-BE49-F238E27FC236}">
                <a16:creationId xmlns:a16="http://schemas.microsoft.com/office/drawing/2014/main" id="{A1FC33F9-E8C5-1E54-5A9A-84F34647B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71998" y="1271639"/>
            <a:ext cx="77724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en-US" sz="3600" dirty="0"/>
              <a:t>1. Adaptive Boosting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SzPts val="2210"/>
              <a:buNone/>
            </a:pPr>
            <a:endParaRPr lang="en-US" sz="3600" dirty="0"/>
          </a:p>
          <a:p>
            <a:pPr marL="0" lvl="0" indent="0" algn="l" rtl="0">
              <a:lnSpc>
                <a:spcPct val="90000"/>
              </a:lnSpc>
              <a:spcBef>
                <a:spcPts val="575"/>
              </a:spcBef>
              <a:spcAft>
                <a:spcPts val="0"/>
              </a:spcAft>
              <a:buSzPts val="2210"/>
              <a:buNone/>
            </a:pPr>
            <a:r>
              <a:rPr lang="en-US" sz="3600" dirty="0"/>
              <a:t>2. Gradient Boosting</a:t>
            </a:r>
            <a:endParaRPr sz="3600" dirty="0"/>
          </a:p>
          <a:p>
            <a:pPr marL="0" indent="0">
              <a:lnSpc>
                <a:spcPct val="90000"/>
              </a:lnSpc>
              <a:buSzPts val="2210"/>
              <a:buNone/>
            </a:pPr>
            <a:endParaRPr lang="en-US" sz="3600" dirty="0"/>
          </a:p>
          <a:p>
            <a:pPr marL="0" indent="0">
              <a:lnSpc>
                <a:spcPct val="90000"/>
              </a:lnSpc>
              <a:buSzPts val="2210"/>
              <a:buNone/>
            </a:pPr>
            <a:r>
              <a:rPr lang="en-US" sz="3600" dirty="0"/>
              <a:t>2. </a:t>
            </a:r>
            <a:r>
              <a:rPr lang="en-US" sz="3600" dirty="0" err="1"/>
              <a:t>XGBoost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2087653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>
            <a:spLocks noGrp="1"/>
          </p:cNvSpPr>
          <p:nvPr>
            <p:ph type="title"/>
          </p:nvPr>
        </p:nvSpPr>
        <p:spPr>
          <a:xfrm>
            <a:off x="381354" y="-119721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tx1"/>
                </a:solidFill>
              </a:rPr>
              <a:t>Adaptive Boosting (AdaBoost)</a:t>
            </a:r>
          </a:p>
        </p:txBody>
      </p:sp>
      <p:sp>
        <p:nvSpPr>
          <p:cNvPr id="466" name="Google Shape;466;p63"/>
          <p:cNvSpPr txBox="1"/>
          <p:nvPr/>
        </p:nvSpPr>
        <p:spPr>
          <a:xfrm>
            <a:off x="558109" y="1182881"/>
            <a:ext cx="8323500" cy="4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Fits a succession of single trees</a:t>
            </a:r>
            <a:endParaRPr lang="en-US" sz="30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3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38100" lvl="0" algn="l"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Each successive fit up-weights the misclassified records from prior stage</a:t>
            </a:r>
            <a:endParaRPr sz="30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3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38100" lvl="0" algn="l"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You now have a set of classifications or predictions, one from each tree</a:t>
            </a:r>
            <a:endParaRPr sz="30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3000">
              <a:latin typeface="Libre Franklin"/>
              <a:ea typeface="Libre Franklin"/>
              <a:cs typeface="Libre Franklin"/>
            </a:endParaRPr>
          </a:p>
          <a:p>
            <a:pPr marL="38100" lvl="0" algn="l">
              <a:spcBef>
                <a:spcPts val="0"/>
              </a:spcBef>
              <a:spcAft>
                <a:spcPts val="0"/>
              </a:spcAft>
              <a:buSzPts val="3000"/>
              <a:buFont typeface="Libre Franklin"/>
            </a:pP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Use </a:t>
            </a:r>
            <a:r>
              <a:rPr lang="en-US" sz="3000" b="1">
                <a:latin typeface="Libre Franklin"/>
                <a:ea typeface="Libre Franklin"/>
                <a:cs typeface="Libre Franklin"/>
                <a:sym typeface="Libre Franklin"/>
              </a:rPr>
              <a:t>weighted voting</a:t>
            </a: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 for classification, </a:t>
            </a:r>
            <a:r>
              <a:rPr lang="en-US" sz="3000" b="1">
                <a:latin typeface="Libre Franklin"/>
                <a:ea typeface="Libre Franklin"/>
                <a:cs typeface="Libre Franklin"/>
                <a:sym typeface="Libre Franklin"/>
              </a:rPr>
              <a:t>weighted average</a:t>
            </a:r>
            <a:r>
              <a:rPr lang="en-US" sz="3000">
                <a:latin typeface="Libre Franklin"/>
                <a:ea typeface="Libre Franklin"/>
                <a:cs typeface="Libre Franklin"/>
                <a:sym typeface="Libre Franklin"/>
              </a:rPr>
              <a:t> for prediction, higher weights to later trees</a:t>
            </a:r>
            <a:endParaRPr sz="3000" i="1"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1634884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/>
          <p:cNvSpPr txBox="1">
            <a:spLocks noGrp="1"/>
          </p:cNvSpPr>
          <p:nvPr>
            <p:ph type="title"/>
          </p:nvPr>
        </p:nvSpPr>
        <p:spPr>
          <a:xfrm>
            <a:off x="356250" y="-88338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Adaptive Boosting (AdaBoost)</a:t>
            </a:r>
            <a:endParaRPr lang="en-US" dirty="0"/>
          </a:p>
        </p:txBody>
      </p:sp>
      <p:sp>
        <p:nvSpPr>
          <p:cNvPr id="473" name="Google Shape;473;p64"/>
          <p:cNvSpPr txBox="1"/>
          <p:nvPr/>
        </p:nvSpPr>
        <p:spPr>
          <a:xfrm>
            <a:off x="471339" y="1298041"/>
            <a:ext cx="8323500" cy="4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 lvl="0" algn="l" rtl="0"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dirty="0">
                <a:latin typeface="Libre Franklin"/>
                <a:ea typeface="Libre Franklin"/>
                <a:cs typeface="Libre Franklin"/>
                <a:sym typeface="Libre Franklin"/>
              </a:rPr>
              <a:t>Especially useful for the “rare case” scenario (suppose 1’s are the rare class)</a:t>
            </a:r>
            <a:endParaRPr lang="en-US" sz="3000" dirty="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30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38100" lvl="0" algn="l">
              <a:spcBef>
                <a:spcPts val="0"/>
              </a:spcBef>
              <a:spcAft>
                <a:spcPts val="0"/>
              </a:spcAft>
              <a:buSzPts val="3000"/>
              <a:buFont typeface="Libre Franklin"/>
            </a:pPr>
            <a:r>
              <a:rPr lang="en-US" sz="3000" dirty="0">
                <a:latin typeface="Libre Franklin"/>
                <a:ea typeface="Libre Franklin"/>
                <a:cs typeface="Libre Franklin"/>
                <a:sym typeface="Libre Franklin"/>
              </a:rPr>
              <a:t>With simple classifiers, it can be hard for a “1” to “break out” from the dominant classification, &amp; many get misclassified</a:t>
            </a:r>
            <a:endParaRPr sz="3000" dirty="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3000" dirty="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38100" lvl="0" algn="l"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1" dirty="0">
                <a:latin typeface="Libre Franklin"/>
                <a:ea typeface="Libre Franklin"/>
                <a:cs typeface="Libre Franklin"/>
                <a:sym typeface="Libre Franklin"/>
              </a:rPr>
              <a:t>Up-weighting</a:t>
            </a:r>
            <a:r>
              <a:rPr lang="en-US" sz="3000" dirty="0">
                <a:latin typeface="Libre Franklin"/>
                <a:ea typeface="Libre Franklin"/>
                <a:cs typeface="Libre Franklin"/>
                <a:sym typeface="Libre Franklin"/>
              </a:rPr>
              <a:t> them focuses the tree fitting on the 1’s, and reduces the dominating effect of the 0’s</a:t>
            </a:r>
            <a:endParaRPr sz="3000" dirty="0"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4241116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diagram of a number of individuals&#10;&#10;Description automatically generated">
            <a:extLst>
              <a:ext uri="{FF2B5EF4-FFF2-40B4-BE49-F238E27FC236}">
                <a16:creationId xmlns:a16="http://schemas.microsoft.com/office/drawing/2014/main" id="{C4104A90-BBA9-718A-7E06-12ADA2693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952" y="236204"/>
            <a:ext cx="5056632" cy="623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76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>
            <a:spLocks noGrp="1"/>
          </p:cNvSpPr>
          <p:nvPr>
            <p:ph type="title"/>
          </p:nvPr>
        </p:nvSpPr>
        <p:spPr>
          <a:xfrm>
            <a:off x="355281" y="58818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</a:rPr>
              <a:t>Adaptive Boosting (AdaBoost)</a:t>
            </a:r>
            <a:endParaRPr lang="en-US" dirty="0"/>
          </a:p>
        </p:txBody>
      </p:sp>
      <p:sp>
        <p:nvSpPr>
          <p:cNvPr id="466" name="Google Shape;466;p63"/>
          <p:cNvSpPr txBox="1"/>
          <p:nvPr/>
        </p:nvSpPr>
        <p:spPr>
          <a:xfrm>
            <a:off x="637348" y="1344567"/>
            <a:ext cx="8323500" cy="4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">
              <a:buSzPts val="3000"/>
            </a:pPr>
            <a:r>
              <a:rPr lang="en-US" sz="2800">
                <a:latin typeface="Libre Franklin"/>
                <a:ea typeface="Libre Franklin"/>
                <a:cs typeface="Libre Franklin"/>
                <a:sym typeface="Libre Franklin"/>
              </a:rPr>
              <a:t>1. Fit a single tree</a:t>
            </a:r>
            <a:endParaRPr lang="en-US" sz="28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28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r>
              <a:rPr lang="en-US" sz="2800">
                <a:latin typeface="Libre Franklin"/>
                <a:ea typeface="Libre Franklin"/>
                <a:cs typeface="Libre Franklin"/>
                <a:sym typeface="Libre Franklin"/>
              </a:rPr>
              <a:t>2. Draw a sample that gives higher selection probabilities to misclassified records</a:t>
            </a:r>
            <a:endParaRPr lang="en-US" sz="28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28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r>
              <a:rPr lang="en-US" sz="2800">
                <a:latin typeface="Libre Franklin"/>
                <a:ea typeface="Libre Franklin"/>
                <a:cs typeface="Libre Franklin"/>
                <a:sym typeface="Libre Franklin"/>
              </a:rPr>
              <a:t>3. Fit a tree to the new sample</a:t>
            </a:r>
            <a:endParaRPr lang="en-US" sz="28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28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r>
              <a:rPr lang="en-US" sz="2800">
                <a:latin typeface="Libre Franklin"/>
                <a:ea typeface="Libre Franklin"/>
                <a:cs typeface="Libre Franklin"/>
                <a:sym typeface="Libre Franklin"/>
              </a:rPr>
              <a:t>4. Repeat Steps 2 and 3 multiple times</a:t>
            </a:r>
            <a:endParaRPr lang="en-US" sz="28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endParaRPr lang="en-US" sz="280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</a:pPr>
            <a:r>
              <a:rPr lang="en-US" sz="2800">
                <a:latin typeface="Libre Franklin"/>
                <a:ea typeface="Libre Franklin"/>
                <a:cs typeface="Libre Franklin"/>
                <a:sym typeface="Libre Franklin"/>
              </a:rPr>
              <a:t>5. Use weighted voting to classify records, with heavier weight for later trees</a:t>
            </a:r>
            <a:endParaRPr sz="2800"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11351967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>
            <a:spLocks noGrp="1"/>
          </p:cNvSpPr>
          <p:nvPr>
            <p:ph type="title"/>
          </p:nvPr>
        </p:nvSpPr>
        <p:spPr>
          <a:xfrm>
            <a:off x="356250" y="-93338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Adaptive Boosting (AdaBoost)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Picture 2" descr="A screenshot of a white sheet&#10;&#10;AI-generated content may be incorrect.">
            <a:extLst>
              <a:ext uri="{FF2B5EF4-FFF2-40B4-BE49-F238E27FC236}">
                <a16:creationId xmlns:a16="http://schemas.microsoft.com/office/drawing/2014/main" id="{47063C20-92A4-F6A2-3E45-F6F6DA61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767" y="1049662"/>
            <a:ext cx="3680026" cy="561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430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F1D7806D-D71A-D42E-7B2D-06B76E473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>
            <a:extLst>
              <a:ext uri="{FF2B5EF4-FFF2-40B4-BE49-F238E27FC236}">
                <a16:creationId xmlns:a16="http://schemas.microsoft.com/office/drawing/2014/main" id="{F7CBE88F-47C4-3F5D-5916-353970E9F1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491" y="291551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Adaptive Boosting (AdaBoost)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Example</a:t>
            </a:r>
          </a:p>
        </p:txBody>
      </p:sp>
      <p:pic>
        <p:nvPicPr>
          <p:cNvPr id="2" name="Picture 1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3E8FD97F-23F0-5B84-FA6A-EC79A7104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1" y="1534849"/>
            <a:ext cx="8825869" cy="469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90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02D47708-619C-D4A3-62B3-B48DA71E9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>
            <a:extLst>
              <a:ext uri="{FF2B5EF4-FFF2-40B4-BE49-F238E27FC236}">
                <a16:creationId xmlns:a16="http://schemas.microsoft.com/office/drawing/2014/main" id="{CD37819D-E184-BC72-D089-8155617D02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857" y="-62938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Gradient Boosting</a:t>
            </a:r>
            <a:endParaRPr lang="en-US" dirty="0"/>
          </a:p>
        </p:txBody>
      </p:sp>
      <p:sp>
        <p:nvSpPr>
          <p:cNvPr id="473" name="Google Shape;473;p64">
            <a:extLst>
              <a:ext uri="{FF2B5EF4-FFF2-40B4-BE49-F238E27FC236}">
                <a16:creationId xmlns:a16="http://schemas.microsoft.com/office/drawing/2014/main" id="{74EB9BB9-9069-72A6-C67F-9A2F2527B305}"/>
              </a:ext>
            </a:extLst>
          </p:cNvPr>
          <p:cNvSpPr txBox="1"/>
          <p:nvPr/>
        </p:nvSpPr>
        <p:spPr>
          <a:xfrm>
            <a:off x="471339" y="1298041"/>
            <a:ext cx="8323500" cy="4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indent="-342900">
              <a:buSzPts val="3000"/>
              <a:buFont typeface="Calibri"/>
              <a:buChar char="-"/>
            </a:pPr>
            <a:r>
              <a:rPr lang="en-US" sz="2400" dirty="0">
                <a:latin typeface="Libre Franklin"/>
                <a:ea typeface="Libre Franklin"/>
                <a:cs typeface="Libre Franklin"/>
              </a:rPr>
              <a:t>Similar to AdaBoost</a:t>
            </a:r>
            <a:endParaRPr lang="en-US" sz="2400" dirty="0">
              <a:latin typeface="Libre Franklin"/>
            </a:endParaRPr>
          </a:p>
          <a:p>
            <a:pPr marL="381000" indent="-342900">
              <a:buSzPts val="3000"/>
              <a:buFont typeface="Calibri"/>
              <a:buChar char="-"/>
            </a:pPr>
            <a:r>
              <a:rPr lang="en-US" sz="2400" dirty="0">
                <a:latin typeface="Libre Franklin"/>
                <a:ea typeface="Libre Franklin"/>
                <a:cs typeface="Libre Franklin"/>
              </a:rPr>
              <a:t>Fit decision trees iteratively using prediction errors</a:t>
            </a:r>
          </a:p>
          <a:p>
            <a:pPr marL="381000" indent="-342900">
              <a:buSzPts val="3000"/>
              <a:buFont typeface="Calibri"/>
              <a:buChar char="-"/>
            </a:pPr>
            <a:r>
              <a:rPr lang="en-US" sz="2400" dirty="0">
                <a:latin typeface="Libre Franklin"/>
                <a:ea typeface="Libre Franklin"/>
                <a:cs typeface="Libre Franklin"/>
              </a:rPr>
              <a:t>Deeper than decision tree stumps (maximum depth of 3 to 6 or a maximum number of 8 to 64 leaf nodes)</a:t>
            </a:r>
          </a:p>
          <a:p>
            <a:pPr marL="381000" indent="-342900">
              <a:buSzPts val="3000"/>
              <a:buFont typeface="Calibri"/>
              <a:buChar char="-"/>
            </a:pPr>
            <a:r>
              <a:rPr lang="en-US" sz="2400" dirty="0">
                <a:latin typeface="Libre Franklin"/>
                <a:ea typeface="Libre Franklin"/>
                <a:cs typeface="Libre Franklin"/>
              </a:rPr>
              <a:t>Use prediction error as a target to fit the next tree</a:t>
            </a:r>
          </a:p>
          <a:p>
            <a:pPr marL="381000" indent="-342900">
              <a:buSzPts val="3000"/>
              <a:buFont typeface="Calibri"/>
              <a:buChar char="-"/>
            </a:pPr>
            <a:r>
              <a:rPr lang="en-US" sz="2400" dirty="0">
                <a:latin typeface="Libre Franklin"/>
                <a:ea typeface="Libre Franklin"/>
                <a:cs typeface="Libre Franklin"/>
              </a:rPr>
              <a:t>Use a global learning rate</a:t>
            </a:r>
          </a:p>
          <a:p>
            <a:pPr marL="381000" indent="-342900">
              <a:buSzPts val="3000"/>
              <a:buFont typeface="Calibri"/>
              <a:buChar char="-"/>
            </a:pPr>
            <a:r>
              <a:rPr lang="en-US" sz="2400" dirty="0">
                <a:latin typeface="Libre Franklin"/>
                <a:ea typeface="Libre Franklin"/>
                <a:cs typeface="Libre Franklin"/>
              </a:rPr>
              <a:t>At each iteration, the tree ensemble improves by nudging each tree more in the right direction via small updates based on a loss gradient</a:t>
            </a:r>
          </a:p>
          <a:p>
            <a:pPr marL="381000" indent="-342900">
              <a:buSzPts val="3000"/>
              <a:buFont typeface="Calibri"/>
              <a:buChar char="-"/>
            </a:pPr>
            <a:r>
              <a:rPr lang="en-US" sz="2400" dirty="0">
                <a:latin typeface="Libre Franklin"/>
                <a:ea typeface="Libre Franklin"/>
                <a:cs typeface="Libre Franklin"/>
              </a:rPr>
              <a:t>For binary classification, use the </a:t>
            </a:r>
            <a:r>
              <a:rPr lang="en-US" sz="2400" dirty="0">
                <a:latin typeface="Libre Franklin"/>
                <a:ea typeface="Libre Franklin"/>
                <a:cs typeface="Libre Franklin"/>
                <a:hlinkClick r:id="rId3"/>
              </a:rPr>
              <a:t>logistic loss function</a:t>
            </a:r>
          </a:p>
          <a:p>
            <a:pPr marL="38100">
              <a:buSzPts val="3000"/>
            </a:pPr>
            <a:r>
              <a:rPr lang="en-US" sz="2400" dirty="0">
                <a:latin typeface="Libre Franklin"/>
                <a:ea typeface="Libre Franklin"/>
                <a:cs typeface="Libre Franklin"/>
              </a:rPr>
              <a:t>        -</a:t>
            </a:r>
            <a:r>
              <a:rPr lang="en-US" sz="2400" i="1" dirty="0" err="1">
                <a:latin typeface="Libre Franklin"/>
                <a:ea typeface="Libre Franklin"/>
                <a:cs typeface="Libre Franklin"/>
              </a:rPr>
              <a:t>y</a:t>
            </a:r>
            <a:r>
              <a:rPr lang="en-US" sz="2400" baseline="-25000" dirty="0" err="1">
                <a:latin typeface="Libre Franklin"/>
                <a:ea typeface="Libre Franklin"/>
                <a:cs typeface="Libre Franklin"/>
              </a:rPr>
              <a:t>i</a:t>
            </a:r>
            <a:r>
              <a:rPr lang="en-US" sz="2400" dirty="0" err="1">
                <a:latin typeface="Libre Franklin"/>
                <a:ea typeface="Libre Franklin"/>
                <a:cs typeface="Libre Franklin"/>
              </a:rPr>
              <a:t>log</a:t>
            </a:r>
            <a:r>
              <a:rPr lang="en-US" sz="2400" dirty="0">
                <a:latin typeface="Libre Franklin"/>
                <a:ea typeface="Libre Franklin"/>
                <a:cs typeface="Libre Franklin"/>
              </a:rPr>
              <a:t>(</a:t>
            </a:r>
            <a:r>
              <a:rPr lang="en-US" sz="2400" i="1" dirty="0">
                <a:latin typeface="Libre Franklin"/>
                <a:ea typeface="Libre Franklin"/>
                <a:cs typeface="Libre Franklin"/>
              </a:rPr>
              <a:t>p</a:t>
            </a:r>
            <a:r>
              <a:rPr lang="en-US" sz="2400" baseline="-25000" dirty="0">
                <a:latin typeface="Libre Franklin"/>
                <a:ea typeface="Libre Franklin"/>
                <a:cs typeface="Libre Franklin"/>
              </a:rPr>
              <a:t>i</a:t>
            </a:r>
            <a:r>
              <a:rPr lang="en-US" sz="2400" dirty="0">
                <a:latin typeface="Libre Franklin"/>
                <a:ea typeface="Libre Franklin"/>
                <a:cs typeface="Libre Franklin"/>
              </a:rPr>
              <a:t>) - (1-</a:t>
            </a:r>
            <a:r>
              <a:rPr lang="en-US" sz="2400" i="1" dirty="0">
                <a:latin typeface="Libre Franklin"/>
                <a:ea typeface="Libre Franklin"/>
                <a:cs typeface="Libre Franklin"/>
              </a:rPr>
              <a:t>y</a:t>
            </a:r>
            <a:r>
              <a:rPr lang="en-US" sz="2400" baseline="-25000" dirty="0">
                <a:latin typeface="Libre Franklin"/>
                <a:ea typeface="Libre Franklin"/>
                <a:cs typeface="Libre Franklin"/>
              </a:rPr>
              <a:t>i</a:t>
            </a:r>
            <a:r>
              <a:rPr lang="en-US" sz="2400" dirty="0">
                <a:latin typeface="Libre Franklin"/>
                <a:ea typeface="Libre Franklin"/>
                <a:cs typeface="Libre Franklin"/>
              </a:rPr>
              <a:t>)log(1-</a:t>
            </a:r>
            <a:r>
              <a:rPr lang="en-US" sz="2400" i="1" dirty="0">
                <a:latin typeface="Libre Franklin"/>
                <a:ea typeface="Libre Franklin"/>
                <a:cs typeface="Libre Franklin"/>
              </a:rPr>
              <a:t>p</a:t>
            </a:r>
            <a:r>
              <a:rPr lang="en-US" sz="2400" baseline="-25000" dirty="0">
                <a:latin typeface="Libre Franklin"/>
                <a:ea typeface="Libre Franklin"/>
                <a:cs typeface="Libre Franklin"/>
              </a:rPr>
              <a:t>i</a:t>
            </a:r>
            <a:r>
              <a:rPr lang="en-US" sz="2400" dirty="0">
                <a:latin typeface="Libre Franklin"/>
                <a:ea typeface="Libre Franklin"/>
                <a:cs typeface="Libre Franklin"/>
              </a:rPr>
              <a:t>) </a:t>
            </a:r>
            <a:endParaRPr lang="en-US" dirty="0"/>
          </a:p>
          <a:p>
            <a:pPr marL="381000" indent="-342900">
              <a:buSzPts val="3000"/>
              <a:buFont typeface="Calibri"/>
              <a:buChar char="-"/>
            </a:pPr>
            <a:r>
              <a:rPr lang="en-US" sz="2400" dirty="0">
                <a:latin typeface="Libre Franklin"/>
                <a:ea typeface="Libre Franklin"/>
                <a:cs typeface="Libre Franklin"/>
              </a:rPr>
              <a:t>Rewrite the logistic loss function in terms of log(odds) and simplify the derivative of this logistic loss function to (</a:t>
            </a:r>
            <a:r>
              <a:rPr lang="en-US" sz="2400" i="1" dirty="0" err="1">
                <a:latin typeface="Libre Franklin"/>
                <a:ea typeface="Libre Franklin"/>
                <a:cs typeface="Libre Franklin"/>
              </a:rPr>
              <a:t>y</a:t>
            </a:r>
            <a:r>
              <a:rPr lang="en-US" sz="2400" baseline="-25000" dirty="0" err="1">
                <a:latin typeface="Libre Franklin"/>
                <a:ea typeface="Libre Franklin"/>
                <a:cs typeface="Libre Franklin"/>
              </a:rPr>
              <a:t>i</a:t>
            </a:r>
            <a:r>
              <a:rPr lang="en-US" sz="2400" dirty="0">
                <a:latin typeface="Libre Franklin"/>
                <a:ea typeface="Libre Franklin"/>
                <a:cs typeface="Libre Franklin"/>
              </a:rPr>
              <a:t>-</a:t>
            </a:r>
            <a:r>
              <a:rPr lang="en-US" sz="2400" i="1" dirty="0">
                <a:latin typeface="Libre Franklin"/>
                <a:ea typeface="Libre Franklin"/>
                <a:cs typeface="Libre Franklin"/>
              </a:rPr>
              <a:t>p</a:t>
            </a:r>
            <a:r>
              <a:rPr lang="en-US" sz="2400" baseline="-25000" dirty="0">
                <a:latin typeface="Libre Franklin"/>
                <a:ea typeface="Libre Franklin"/>
                <a:cs typeface="Libre Franklin"/>
              </a:rPr>
              <a:t>i</a:t>
            </a:r>
            <a:r>
              <a:rPr lang="en-US" sz="2400" dirty="0">
                <a:latin typeface="Libre Franklin"/>
                <a:ea typeface="Libre Franklin"/>
                <a:cs typeface="Libre Franklin"/>
              </a:rPr>
              <a:t>) where </a:t>
            </a:r>
            <a:r>
              <a:rPr lang="en-US" sz="2400" i="1" dirty="0" err="1">
                <a:latin typeface="Libre Franklin"/>
                <a:ea typeface="Libre Franklin"/>
                <a:cs typeface="Libre Franklin"/>
              </a:rPr>
              <a:t>y</a:t>
            </a:r>
            <a:r>
              <a:rPr lang="en-US" sz="1600" baseline="-25000" dirty="0" err="1">
                <a:latin typeface="Libre Franklin"/>
                <a:ea typeface="Libre Franklin"/>
                <a:cs typeface="Libre Franklin"/>
              </a:rPr>
              <a:t>i</a:t>
            </a:r>
            <a:r>
              <a:rPr lang="en-US" sz="2400" dirty="0">
                <a:latin typeface="Libre Franklin"/>
                <a:ea typeface="Libre Franklin"/>
                <a:cs typeface="Libre Franklin"/>
              </a:rPr>
              <a:t> is 0 or 1</a:t>
            </a:r>
          </a:p>
          <a:p>
            <a:pPr marL="38100">
              <a:buSzPts val="3000"/>
            </a:pPr>
            <a:endParaRPr lang="en-US" sz="2400" dirty="0">
              <a:latin typeface="Libre Franklin"/>
              <a:ea typeface="Libre Franklin"/>
              <a:cs typeface="Libre Franklin"/>
            </a:endParaRPr>
          </a:p>
          <a:p>
            <a:pPr marL="38100">
              <a:buSzPts val="3000"/>
              <a:buFont typeface="Libre Franklin"/>
            </a:pPr>
            <a:endParaRPr lang="en-US" sz="2400" dirty="0">
              <a:latin typeface="Libre Franklin"/>
              <a:ea typeface="Libre Franklin"/>
              <a:cs typeface="Libre Franklin"/>
            </a:endParaRPr>
          </a:p>
        </p:txBody>
      </p:sp>
    </p:spTree>
    <p:extLst>
      <p:ext uri="{BB962C8B-B14F-4D97-AF65-F5344CB8AC3E}">
        <p14:creationId xmlns:p14="http://schemas.microsoft.com/office/powerpoint/2010/main" val="38321616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429D80D6-AB3F-902F-D824-70C03D12C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>
            <a:extLst>
              <a:ext uri="{FF2B5EF4-FFF2-40B4-BE49-F238E27FC236}">
                <a16:creationId xmlns:a16="http://schemas.microsoft.com/office/drawing/2014/main" id="{4773198F-0941-8E8D-A4A7-FA852B4EB5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491" y="-290175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Gradient Boosting Algorithm</a:t>
            </a:r>
          </a:p>
        </p:txBody>
      </p:sp>
      <p:pic>
        <p:nvPicPr>
          <p:cNvPr id="2" name="Picture 1" descr="A screenshot of a math book&#10;&#10;AI-generated content may be incorrect.">
            <a:extLst>
              <a:ext uri="{FF2B5EF4-FFF2-40B4-BE49-F238E27FC236}">
                <a16:creationId xmlns:a16="http://schemas.microsoft.com/office/drawing/2014/main" id="{55CA0E48-8A12-C684-8F8E-0B8970770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752" y="736246"/>
            <a:ext cx="4620495" cy="593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765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B78CD20E-48AE-38F2-C169-939653D52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C1C5EA45-31A2-C472-DB42-6B2733AD03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-13607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-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Regression Tree</a:t>
            </a:r>
          </a:p>
        </p:txBody>
      </p:sp>
      <p:sp>
        <p:nvSpPr>
          <p:cNvPr id="487" name="Google Shape;487;p66">
            <a:extLst>
              <a:ext uri="{FF2B5EF4-FFF2-40B4-BE49-F238E27FC236}">
                <a16:creationId xmlns:a16="http://schemas.microsoft.com/office/drawing/2014/main" id="{5AC436E6-B36A-A893-5796-3072A9B0E1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1088133"/>
            <a:ext cx="7772400" cy="480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latin typeface="Aptos"/>
              </a:rPr>
              <a:t>Use </a:t>
            </a:r>
            <a:r>
              <a:rPr lang="en-US" sz="2400" b="1" dirty="0">
                <a:latin typeface="Aptos"/>
              </a:rPr>
              <a:t>gradient boosting</a:t>
            </a:r>
            <a:r>
              <a:rPr lang="en-US" sz="2400" dirty="0">
                <a:latin typeface="Aptos"/>
              </a:rPr>
              <a:t> to fit a </a:t>
            </a:r>
            <a:r>
              <a:rPr lang="en-US" sz="2400" b="1" dirty="0">
                <a:latin typeface="Aptos"/>
              </a:rPr>
              <a:t>regression model</a:t>
            </a:r>
            <a:r>
              <a:rPr lang="en-US" sz="2400" dirty="0">
                <a:latin typeface="Aptos"/>
              </a:rPr>
              <a:t> for a </a:t>
            </a:r>
            <a:r>
              <a:rPr lang="en-US" sz="2400" b="1" dirty="0">
                <a:latin typeface="Aptos"/>
              </a:rPr>
              <a:t>very small dataset</a:t>
            </a:r>
            <a:r>
              <a:rPr lang="en-US" sz="2400" dirty="0">
                <a:latin typeface="Aptos"/>
              </a:rPr>
              <a:t>, minimizing </a:t>
            </a:r>
            <a:r>
              <a:rPr lang="en-US" sz="2400" b="1" dirty="0">
                <a:latin typeface="Aptos"/>
              </a:rPr>
              <a:t>Mean Squared Error (MSE)</a:t>
            </a:r>
            <a:r>
              <a:rPr lang="en-US" sz="2400" dirty="0">
                <a:latin typeface="Aptos"/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>
              <a:latin typeface="Aptos"/>
            </a:endParaRPr>
          </a:p>
        </p:txBody>
      </p:sp>
      <p:pic>
        <p:nvPicPr>
          <p:cNvPr id="7" name="Picture 6" descr="A screenshot of a math test&#10;&#10;AI-generated content may be incorrect.">
            <a:extLst>
              <a:ext uri="{FF2B5EF4-FFF2-40B4-BE49-F238E27FC236}">
                <a16:creationId xmlns:a16="http://schemas.microsoft.com/office/drawing/2014/main" id="{93AEA8B9-6E84-B802-4E20-5C8D39F47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544" y="1986643"/>
            <a:ext cx="3833267" cy="44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9704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37D055BB-9E14-8946-1B0E-B469CD8C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F6CCA8EB-0D08-E9C2-0B77-A6D8D0A9B8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-13789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-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Regression Tree</a:t>
            </a:r>
          </a:p>
        </p:txBody>
      </p:sp>
      <p:pic>
        <p:nvPicPr>
          <p:cNvPr id="4" name="Picture 3" descr="A screenshot of a math model&#10;&#10;AI-generated content may be incorrect.">
            <a:extLst>
              <a:ext uri="{FF2B5EF4-FFF2-40B4-BE49-F238E27FC236}">
                <a16:creationId xmlns:a16="http://schemas.microsoft.com/office/drawing/2014/main" id="{7ACDA797-83D3-9758-5297-026F6CBD7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163241"/>
            <a:ext cx="89154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370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FD8E055D-1FB8-FADB-892E-03B5263AD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8A417EFB-F11B-4075-4ED9-D9FCE3BDD6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-18361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-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Regression Tree</a:t>
            </a:r>
          </a:p>
        </p:txBody>
      </p:sp>
      <p:pic>
        <p:nvPicPr>
          <p:cNvPr id="5" name="Picture 4" descr="A white sheet with black text and black text&#10;&#10;AI-generated content may be incorrect.">
            <a:extLst>
              <a:ext uri="{FF2B5EF4-FFF2-40B4-BE49-F238E27FC236}">
                <a16:creationId xmlns:a16="http://schemas.microsoft.com/office/drawing/2014/main" id="{222DD593-55B2-097F-3963-B706608BD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44" y="1189434"/>
            <a:ext cx="8443912" cy="404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0746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8609E8CE-1B42-C28C-A1BC-F9CF72927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D605E1C2-3667-0FFD-CDE3-613012FA16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2823" y="-18361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–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Regression Tree</a:t>
            </a:r>
          </a:p>
        </p:txBody>
      </p:sp>
      <p:pic>
        <p:nvPicPr>
          <p:cNvPr id="2" name="Picture 1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483C92F7-5B1F-DBBD-1302-6E645E56F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97" y="869156"/>
            <a:ext cx="7417853" cy="583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6641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54BF329F-C98C-7E50-E857-8362BA86D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77A23610-A8C2-7267-90D9-00C663CE93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-17218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Gradient Boosting Illustration –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Regression Tree</a:t>
            </a:r>
          </a:p>
        </p:txBody>
      </p:sp>
      <p:pic>
        <p:nvPicPr>
          <p:cNvPr id="3" name="Picture 2" descr="A screenshot of a math problem&#10;&#10;AI-generated content may be incorrect.">
            <a:extLst>
              <a:ext uri="{FF2B5EF4-FFF2-40B4-BE49-F238E27FC236}">
                <a16:creationId xmlns:a16="http://schemas.microsoft.com/office/drawing/2014/main" id="{AB27039E-0728-1755-F30E-4C431B9A6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09" y="869156"/>
            <a:ext cx="7273384" cy="576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97082" y="72593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r>
              <a:rPr lang="en-US">
                <a:solidFill>
                  <a:schemeClr val="tx1"/>
                </a:solidFill>
              </a:rPr>
              <a:t>How Is the Tree Produced? 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1"/>
          </p:nvPr>
        </p:nvSpPr>
        <p:spPr>
          <a:xfrm>
            <a:off x="914400" y="1752600"/>
            <a:ext cx="7772400" cy="4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SzPts val="2380"/>
              <a:buNone/>
            </a:pPr>
            <a:r>
              <a:rPr lang="en-US" sz="2800" b="1"/>
              <a:t>Recursive partitioning</a:t>
            </a:r>
            <a:r>
              <a:rPr lang="en-US" b="1"/>
              <a:t>: </a:t>
            </a:r>
            <a:r>
              <a:rPr lang="en-US"/>
              <a:t>r</a:t>
            </a:r>
            <a:r>
              <a:rPr lang="en-US" sz="2800"/>
              <a:t>epeatedly split the records into two parts so as to achieve maximum homogeneity of outcome within each new part, i.e., </a:t>
            </a:r>
            <a:r>
              <a:rPr lang="en-US" sz="2800" i="1"/>
              <a:t>growing the tree</a:t>
            </a:r>
            <a:r>
              <a:rPr lang="en-US" sz="2800"/>
              <a:t>.</a:t>
            </a:r>
            <a:endParaRPr sz="2800"/>
          </a:p>
          <a:p>
            <a:pPr marL="0" lvl="0" indent="0" algn="l" rtl="0">
              <a:spcBef>
                <a:spcPts val="575"/>
              </a:spcBef>
              <a:spcAft>
                <a:spcPts val="0"/>
              </a:spcAft>
              <a:buSzPts val="2210"/>
              <a:buNone/>
            </a:pPr>
            <a:endParaRPr/>
          </a:p>
          <a:p>
            <a:pPr marL="0" indent="0">
              <a:buSzPts val="2380"/>
              <a:buNone/>
            </a:pPr>
            <a:r>
              <a:rPr lang="en-US" sz="2800" b="1"/>
              <a:t>Stopping Tree Growth</a:t>
            </a:r>
            <a:r>
              <a:rPr lang="en-US" b="1"/>
              <a:t>:</a:t>
            </a:r>
            <a:r>
              <a:rPr lang="en-US" sz="2800"/>
              <a:t> a fully grown tree is too complex and will overfit, i.e., </a:t>
            </a:r>
            <a:r>
              <a:rPr lang="en-US" sz="2800" i="1"/>
              <a:t>pruning the tree</a:t>
            </a:r>
            <a:r>
              <a:rPr lang="en-US" sz="2800"/>
              <a:t>.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220745293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25FEEA3B-4E2A-94CA-DEB9-913EC24B1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22DE1A76-6899-3C43-364F-9CFFBFB705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-179546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–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Regression Tree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9F6C77-6737-D481-E36D-DB66EFD18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899" y="870347"/>
            <a:ext cx="6178154" cy="580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834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30C679D4-B819-3FE8-1693-D58DAAF2F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DEA7FE5C-7FF8-0B13-436D-0AD5793953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-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Classification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46C88-2CE7-CE11-2B5A-AC959500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80" y="1324610"/>
            <a:ext cx="3949700" cy="396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5412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2A89A39C-6D65-67A6-23FF-AFE516506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E358D6BE-FFE8-ABC2-06B9-7E11399D8C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799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-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Classification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834854-E9F3-9C73-FEC1-1222D5A98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54" y="1565964"/>
            <a:ext cx="8825891" cy="277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5069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C186ACF5-01B5-0E07-7969-0451D9D0F8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FE4B23A0-383D-05DA-AC10-831771EB43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-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Classification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C9E12C-646C-8474-8CB5-20BF41212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90" y="1183446"/>
            <a:ext cx="8119332" cy="469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935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A15228AA-0872-EDA3-877B-75FA3A9AC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F619F952-ADAC-7583-6C86-ED43E9A854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-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Classification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A0E471-64D1-426B-1CC0-33D8989B5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19" y="1256509"/>
            <a:ext cx="8066153" cy="405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6013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5B22FBC5-FA6A-C0A6-A898-FBB5050AF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8AC6A154-7A8A-4FBD-ECCA-FCD8B7FCF2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 dirty="0">
                <a:solidFill>
                  <a:schemeClr val="tx1"/>
                </a:solidFill>
              </a:rPr>
              <a:t>Gradient Boosting Illustration - </a:t>
            </a:r>
            <a:br>
              <a:rPr lang="en-US" sz="2600" dirty="0">
                <a:solidFill>
                  <a:schemeClr val="tx1"/>
                </a:solidFill>
              </a:rPr>
            </a:br>
            <a:r>
              <a:rPr lang="en-US" sz="2600" dirty="0">
                <a:solidFill>
                  <a:schemeClr val="tx1"/>
                </a:solidFill>
              </a:rPr>
              <a:t>Classification Tree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93A67D-BE2A-2B79-176B-03D96B834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450" y="1224094"/>
            <a:ext cx="6515100" cy="549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7221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825E9C75-825F-4FF7-E07E-A3D310FDC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CD792A74-600C-3F32-F9B2-67B851119A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Gradient Boosting Illustration - </a:t>
            </a:r>
            <a:br>
              <a:rPr lang="en-US" sz="2600">
                <a:solidFill>
                  <a:schemeClr val="tx1"/>
                </a:solidFill>
              </a:rPr>
            </a:br>
            <a:r>
              <a:rPr lang="en-US" sz="2600">
                <a:solidFill>
                  <a:schemeClr val="tx1"/>
                </a:solidFill>
              </a:rPr>
              <a:t>Classification Tree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3C11D4-00C7-0E6B-3B5F-E3731232D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438" y="1143000"/>
            <a:ext cx="6146372" cy="552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848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D4C1ED6A-86E1-E018-01C5-CA1A69369E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>
            <a:extLst>
              <a:ext uri="{FF2B5EF4-FFF2-40B4-BE49-F238E27FC236}">
                <a16:creationId xmlns:a16="http://schemas.microsoft.com/office/drawing/2014/main" id="{26295607-B50A-3DD0-C5AF-145BB9A9DC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491" y="-290175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Gradient Boosting Algorithm - Illustration</a:t>
            </a:r>
          </a:p>
        </p:txBody>
      </p:sp>
      <p:pic>
        <p:nvPicPr>
          <p:cNvPr id="3" name="Picture 2" descr="A black and white rectangular box with numbers and a black and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FA5CD69C-0615-2A7C-47EE-ED100F5CE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63" y="855222"/>
            <a:ext cx="8821325" cy="1993513"/>
          </a:xfrm>
          <a:prstGeom prst="rect">
            <a:avLst/>
          </a:prstGeom>
        </p:spPr>
      </p:pic>
      <p:pic>
        <p:nvPicPr>
          <p:cNvPr id="5" name="Picture 4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B4BB4673-693F-42A0-95CE-576ABA51F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517" y="2848174"/>
            <a:ext cx="5468070" cy="366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2410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A253D743-BEAB-39EE-2AC4-35424A42E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>
            <a:extLst>
              <a:ext uri="{FF2B5EF4-FFF2-40B4-BE49-F238E27FC236}">
                <a16:creationId xmlns:a16="http://schemas.microsoft.com/office/drawing/2014/main" id="{52B79DEA-F87D-B81C-069A-DECB14BD89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491" y="-290175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Gradient Boosting Algorithm - Illustration</a:t>
            </a:r>
          </a:p>
        </p:txBody>
      </p:sp>
      <p:pic>
        <p:nvPicPr>
          <p:cNvPr id="3" name="Picture 2" descr="A diagram of a mathematical equation&#10;&#10;AI-generated content may be incorrect.">
            <a:extLst>
              <a:ext uri="{FF2B5EF4-FFF2-40B4-BE49-F238E27FC236}">
                <a16:creationId xmlns:a16="http://schemas.microsoft.com/office/drawing/2014/main" id="{5D744139-DA87-DD40-7F40-88A66366E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54" y="1196984"/>
            <a:ext cx="7763774" cy="420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844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>
          <a:extLst>
            <a:ext uri="{FF2B5EF4-FFF2-40B4-BE49-F238E27FC236}">
              <a16:creationId xmlns:a16="http://schemas.microsoft.com/office/drawing/2014/main" id="{6C0AE79E-561F-FF53-2757-5AFA1D3CA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4">
            <a:extLst>
              <a:ext uri="{FF2B5EF4-FFF2-40B4-BE49-F238E27FC236}">
                <a16:creationId xmlns:a16="http://schemas.microsoft.com/office/drawing/2014/main" id="{64852492-D99E-4B15-37F8-9A391760B4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6491" y="-290175"/>
            <a:ext cx="84315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Gradient Boosting Algorithm - Illustration</a:t>
            </a:r>
          </a:p>
        </p:txBody>
      </p:sp>
      <p:pic>
        <p:nvPicPr>
          <p:cNvPr id="2" name="Picture 1" descr="A table with numbers and equations&#10;&#10;AI-generated content may be incorrect.">
            <a:extLst>
              <a:ext uri="{FF2B5EF4-FFF2-40B4-BE49-F238E27FC236}">
                <a16:creationId xmlns:a16="http://schemas.microsoft.com/office/drawing/2014/main" id="{47B09C18-6F43-8CF2-780D-F925006E7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2" y="2024923"/>
            <a:ext cx="8626416" cy="229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0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685514" y="1611419"/>
            <a:ext cx="7772400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Recursive Partitioning</a:t>
            </a: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- Growing the Tree</a:t>
            </a:r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286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>
          <a:extLst>
            <a:ext uri="{FF2B5EF4-FFF2-40B4-BE49-F238E27FC236}">
              <a16:creationId xmlns:a16="http://schemas.microsoft.com/office/drawing/2014/main" id="{94029AC3-C02D-C543-BB95-CECDC287C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6">
            <a:extLst>
              <a:ext uri="{FF2B5EF4-FFF2-40B4-BE49-F238E27FC236}">
                <a16:creationId xmlns:a16="http://schemas.microsoft.com/office/drawing/2014/main" id="{67D7D4E9-3180-3E56-2597-ED13132F6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8181" y="-124528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chemeClr val="tx1"/>
                </a:solidFill>
              </a:rPr>
              <a:t>XGBoost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7" name="Google Shape;487;p66">
            <a:extLst>
              <a:ext uri="{FF2B5EF4-FFF2-40B4-BE49-F238E27FC236}">
                <a16:creationId xmlns:a16="http://schemas.microsoft.com/office/drawing/2014/main" id="{E460D66F-4625-E222-7C5F-519DC3EE23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26306" y="1180831"/>
            <a:ext cx="7296151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 dirty="0" err="1"/>
              <a:t>XGBoost</a:t>
            </a:r>
            <a:r>
              <a:rPr lang="en-US" sz="2400" dirty="0"/>
              <a:t> (</a:t>
            </a:r>
            <a:r>
              <a:rPr lang="en-US" sz="2400" dirty="0" err="1">
                <a:solidFill>
                  <a:srgbClr val="202122"/>
                </a:solidFill>
              </a:rPr>
              <a:t>eXtreme</a:t>
            </a:r>
            <a:r>
              <a:rPr lang="en-US" sz="2400" dirty="0">
                <a:solidFill>
                  <a:srgbClr val="202122"/>
                </a:solidFill>
              </a:rPr>
              <a:t> Gradient Boosting</a:t>
            </a:r>
            <a:r>
              <a:rPr lang="en-US" sz="1200" dirty="0">
                <a:solidFill>
                  <a:srgbClr val="202122"/>
                </a:solidFill>
              </a:rPr>
              <a:t> </a:t>
            </a:r>
            <a:r>
              <a:rPr lang="en-US" sz="2400" dirty="0"/>
              <a:t>) builds upon this vanilla gradient boosting algorithm but introduces a series of </a:t>
            </a:r>
            <a:r>
              <a:rPr lang="en-US" sz="2400" b="1" dirty="0"/>
              <a:t>key enhancements</a:t>
            </a:r>
            <a:r>
              <a:rPr lang="en-US" sz="2400" dirty="0"/>
              <a:t> that make it </a:t>
            </a:r>
            <a:r>
              <a:rPr lang="en-US" sz="2400" b="1" dirty="0"/>
              <a:t>faster, more regularized, and more accurate</a:t>
            </a:r>
            <a:r>
              <a:rPr lang="en-US" sz="2400" dirty="0"/>
              <a:t> in many real-world tasks.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Open-source software library which provides a regularizing gradient boosting framework for C++, Java, Python, R, Julia, Perl, and Scala.</a:t>
            </a:r>
            <a:endParaRPr lang="en-US" dirty="0"/>
          </a:p>
          <a:p>
            <a:pPr marL="0" indent="0">
              <a:spcBef>
                <a:spcPts val="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202122"/>
                </a:solidFill>
              </a:rPr>
              <a:t>XGBoost</a:t>
            </a:r>
            <a:r>
              <a:rPr lang="en-US" sz="2400" dirty="0">
                <a:solidFill>
                  <a:srgbClr val="202122"/>
                </a:solidFill>
              </a:rPr>
              <a:t> gained much popularity and attention in the mid-2010s as the algorithm of choice for many winning teams of machine learning competitions.</a:t>
            </a: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endParaRPr lang="en-US" sz="1000" u="sng" baseline="30000" dirty="0">
              <a:solidFill>
                <a:srgbClr val="3056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573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8933" y="574280"/>
            <a:ext cx="8303732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 algn="ctr">
              <a:spcBef>
                <a:spcPts val="100"/>
              </a:spcBef>
            </a:pPr>
            <a:r>
              <a:rPr lang="en-US" spc="-10" dirty="0">
                <a:solidFill>
                  <a:schemeClr val="tx1"/>
                </a:solidFill>
              </a:rPr>
              <a:t>Elements of Supervised 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2801" y="2089031"/>
            <a:ext cx="5664200" cy="196659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175895" indent="-163195">
              <a:spcBef>
                <a:spcPts val="775"/>
              </a:spcBef>
              <a:buFont typeface="Arial"/>
              <a:buChar char="•"/>
              <a:tabLst>
                <a:tab pos="175895" algn="l"/>
              </a:tabLst>
            </a:pPr>
            <a:r>
              <a:rPr sz="1800" b="1" dirty="0"/>
              <a:t>Model</a:t>
            </a:r>
            <a:r>
              <a:rPr sz="1800" dirty="0"/>
              <a:t>:</a:t>
            </a:r>
            <a:r>
              <a:rPr sz="1800" spc="35" dirty="0"/>
              <a:t> </a:t>
            </a:r>
            <a:r>
              <a:rPr sz="1800" spc="80" dirty="0"/>
              <a:t>how</a:t>
            </a:r>
            <a:r>
              <a:rPr sz="1800" spc="30" dirty="0"/>
              <a:t> </a:t>
            </a:r>
            <a:r>
              <a:rPr sz="1800" spc="105" dirty="0"/>
              <a:t>to</a:t>
            </a:r>
            <a:r>
              <a:rPr sz="1800" spc="35" dirty="0"/>
              <a:t> </a:t>
            </a:r>
            <a:r>
              <a:rPr sz="1800" spc="50" dirty="0"/>
              <a:t>make</a:t>
            </a:r>
            <a:r>
              <a:rPr sz="1800" spc="40" dirty="0"/>
              <a:t> </a:t>
            </a:r>
            <a:r>
              <a:rPr sz="1800" spc="55" dirty="0"/>
              <a:t>prediction</a:t>
            </a:r>
            <a:endParaRPr sz="1800" dirty="0"/>
          </a:p>
          <a:p>
            <a:pPr marL="748030" lvl="1" indent="-327025">
              <a:spcBef>
                <a:spcPts val="675"/>
              </a:spcBef>
              <a:buChar char="▪"/>
              <a:tabLst>
                <a:tab pos="748030" algn="l"/>
              </a:tabLst>
            </a:pPr>
            <a:r>
              <a:rPr sz="1800" dirty="0"/>
              <a:t>Linear</a:t>
            </a:r>
            <a:r>
              <a:rPr sz="1800" spc="140" dirty="0"/>
              <a:t> </a:t>
            </a:r>
            <a:r>
              <a:rPr sz="1800" spc="45" dirty="0"/>
              <a:t>model:</a:t>
            </a:r>
            <a:endParaRPr sz="1800" dirty="0"/>
          </a:p>
          <a:p>
            <a:pPr marL="175895" indent="-163195">
              <a:spcBef>
                <a:spcPts val="1230"/>
              </a:spcBef>
              <a:buFont typeface="Arial"/>
              <a:buChar char="•"/>
              <a:tabLst>
                <a:tab pos="175895" algn="l"/>
              </a:tabLst>
            </a:pPr>
            <a:r>
              <a:rPr sz="1800" b="1" spc="55" dirty="0"/>
              <a:t>Parameters</a:t>
            </a:r>
            <a:r>
              <a:rPr sz="1800" spc="55" dirty="0"/>
              <a:t>:</a:t>
            </a:r>
            <a:r>
              <a:rPr sz="1800" dirty="0"/>
              <a:t> </a:t>
            </a:r>
            <a:r>
              <a:rPr sz="1800" spc="80" dirty="0"/>
              <a:t>the</a:t>
            </a:r>
            <a:r>
              <a:rPr sz="1800" spc="5" dirty="0"/>
              <a:t> </a:t>
            </a:r>
            <a:r>
              <a:rPr sz="1800" spc="50" dirty="0"/>
              <a:t>things</a:t>
            </a:r>
            <a:r>
              <a:rPr sz="1800" spc="5" dirty="0"/>
              <a:t> </a:t>
            </a:r>
            <a:r>
              <a:rPr sz="1800" dirty="0"/>
              <a:t>we</a:t>
            </a:r>
            <a:r>
              <a:rPr sz="1800" spc="5" dirty="0"/>
              <a:t> </a:t>
            </a:r>
            <a:r>
              <a:rPr sz="1800" dirty="0"/>
              <a:t>need </a:t>
            </a:r>
            <a:r>
              <a:rPr sz="1800" spc="105" dirty="0"/>
              <a:t>to</a:t>
            </a:r>
            <a:r>
              <a:rPr sz="1800" spc="5" dirty="0"/>
              <a:t> </a:t>
            </a:r>
            <a:r>
              <a:rPr sz="1800" spc="50" dirty="0"/>
              <a:t>learn</a:t>
            </a:r>
            <a:r>
              <a:rPr sz="1800" spc="-5" dirty="0"/>
              <a:t> </a:t>
            </a:r>
            <a:r>
              <a:rPr sz="1800" spc="120" dirty="0"/>
              <a:t>from</a:t>
            </a:r>
            <a:r>
              <a:rPr sz="1800" spc="5" dirty="0"/>
              <a:t> </a:t>
            </a:r>
            <a:r>
              <a:rPr sz="1800" spc="-20" dirty="0"/>
              <a:t>data</a:t>
            </a:r>
            <a:endParaRPr sz="1800" dirty="0"/>
          </a:p>
          <a:p>
            <a:pPr marL="688340" lvl="1" indent="-267335">
              <a:spcBef>
                <a:spcPts val="675"/>
              </a:spcBef>
              <a:buChar char="▪"/>
              <a:tabLst>
                <a:tab pos="688340" algn="l"/>
              </a:tabLst>
            </a:pPr>
            <a:r>
              <a:rPr sz="1800" dirty="0"/>
              <a:t>Linear</a:t>
            </a:r>
            <a:r>
              <a:rPr sz="1800" spc="140" dirty="0"/>
              <a:t> </a:t>
            </a:r>
            <a:r>
              <a:rPr sz="1800" spc="45" dirty="0"/>
              <a:t>model:</a:t>
            </a:r>
            <a:endParaRPr sz="1800" dirty="0"/>
          </a:p>
          <a:p>
            <a:pPr marL="175895" indent="-163195">
              <a:spcBef>
                <a:spcPts val="1230"/>
              </a:spcBef>
              <a:buFont typeface="Arial"/>
              <a:buChar char="•"/>
              <a:tabLst>
                <a:tab pos="175895" algn="l"/>
              </a:tabLst>
            </a:pPr>
            <a:r>
              <a:rPr sz="1800" b="1" dirty="0"/>
              <a:t>Objective</a:t>
            </a:r>
            <a:r>
              <a:rPr sz="1800" b="1" spc="325" dirty="0"/>
              <a:t> </a:t>
            </a:r>
            <a:r>
              <a:rPr sz="1800" b="1" spc="-10" dirty="0"/>
              <a:t>Function</a:t>
            </a:r>
            <a:r>
              <a:rPr sz="1800" spc="-10" dirty="0"/>
              <a:t>:</a:t>
            </a:r>
            <a:endParaRPr sz="1800" dirty="0"/>
          </a:p>
        </p:txBody>
      </p:sp>
      <p:sp>
        <p:nvSpPr>
          <p:cNvPr id="4" name="object 4"/>
          <p:cNvSpPr txBox="1"/>
          <p:nvPr/>
        </p:nvSpPr>
        <p:spPr>
          <a:xfrm>
            <a:off x="1021574" y="4973201"/>
            <a:ext cx="17551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0035" indent="-267335">
              <a:spcBef>
                <a:spcPts val="100"/>
              </a:spcBef>
              <a:buChar char="▪"/>
              <a:tabLst>
                <a:tab pos="280035" algn="l"/>
              </a:tabLst>
            </a:pPr>
            <a:r>
              <a:rPr sz="1800"/>
              <a:t>Linear</a:t>
            </a:r>
            <a:r>
              <a:rPr sz="1800" spc="140"/>
              <a:t> </a:t>
            </a:r>
            <a:r>
              <a:rPr sz="1800" spc="45"/>
              <a:t>model:</a:t>
            </a:r>
            <a:endParaRPr sz="1800"/>
          </a:p>
        </p:txBody>
      </p:sp>
      <p:sp>
        <p:nvSpPr>
          <p:cNvPr id="5" name="object 5"/>
          <p:cNvSpPr txBox="1"/>
          <p:nvPr/>
        </p:nvSpPr>
        <p:spPr>
          <a:xfrm>
            <a:off x="5060123" y="4973201"/>
            <a:ext cx="819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spc="-50"/>
              <a:t>,</a:t>
            </a:r>
            <a:endParaRPr sz="18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6975" y="3391751"/>
            <a:ext cx="1596110" cy="1853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69454" y="2559825"/>
            <a:ext cx="1427514" cy="29215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56175" y="3792725"/>
            <a:ext cx="2459598" cy="25534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925649" y="4365625"/>
            <a:ext cx="3583940" cy="464038"/>
          </a:xfrm>
          <a:prstGeom prst="rect">
            <a:avLst/>
          </a:prstGeom>
          <a:ln w="15874">
            <a:solidFill>
              <a:srgbClr val="FF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5725" marR="642620">
              <a:lnSpc>
                <a:spcPts val="1650"/>
              </a:lnSpc>
              <a:spcBef>
                <a:spcPts val="325"/>
              </a:spcBef>
            </a:pPr>
            <a:r>
              <a:rPr b="1">
                <a:solidFill>
                  <a:srgbClr val="244061"/>
                </a:solidFill>
              </a:rPr>
              <a:t>Training</a:t>
            </a:r>
            <a:r>
              <a:rPr b="1" spc="60">
                <a:solidFill>
                  <a:srgbClr val="244061"/>
                </a:solidFill>
              </a:rPr>
              <a:t> </a:t>
            </a:r>
            <a:r>
              <a:rPr b="1" spc="-60">
                <a:solidFill>
                  <a:srgbClr val="244061"/>
                </a:solidFill>
              </a:rPr>
              <a:t>Loss</a:t>
            </a:r>
            <a:r>
              <a:rPr b="1" spc="70">
                <a:solidFill>
                  <a:srgbClr val="244061"/>
                </a:solidFill>
              </a:rPr>
              <a:t> </a:t>
            </a:r>
            <a:r>
              <a:rPr>
                <a:solidFill>
                  <a:srgbClr val="244061"/>
                </a:solidFill>
              </a:rPr>
              <a:t>measures</a:t>
            </a:r>
            <a:r>
              <a:rPr spc="65">
                <a:solidFill>
                  <a:srgbClr val="244061"/>
                </a:solidFill>
              </a:rPr>
              <a:t> </a:t>
            </a:r>
            <a:r>
              <a:rPr spc="70">
                <a:solidFill>
                  <a:srgbClr val="244061"/>
                </a:solidFill>
              </a:rPr>
              <a:t>how</a:t>
            </a:r>
            <a:r>
              <a:rPr spc="60">
                <a:solidFill>
                  <a:srgbClr val="244061"/>
                </a:solidFill>
              </a:rPr>
              <a:t> </a:t>
            </a:r>
            <a:r>
              <a:rPr spc="-20">
                <a:solidFill>
                  <a:srgbClr val="244061"/>
                </a:solidFill>
              </a:rPr>
              <a:t>well</a:t>
            </a:r>
            <a:r>
              <a:rPr lang="en-US" spc="-20" dirty="0">
                <a:solidFill>
                  <a:srgbClr val="244061"/>
                </a:solidFill>
              </a:rPr>
              <a:t> the </a:t>
            </a:r>
            <a:r>
              <a:rPr spc="60">
                <a:solidFill>
                  <a:srgbClr val="244061"/>
                </a:solidFill>
              </a:rPr>
              <a:t>model</a:t>
            </a:r>
            <a:r>
              <a:rPr spc="-20">
                <a:solidFill>
                  <a:srgbClr val="244061"/>
                </a:solidFill>
              </a:rPr>
              <a:t> </a:t>
            </a:r>
            <a:r>
              <a:rPr spc="75">
                <a:solidFill>
                  <a:srgbClr val="244061"/>
                </a:solidFill>
              </a:rPr>
              <a:t>fit</a:t>
            </a:r>
            <a:r>
              <a:rPr lang="en-US" spc="75" dirty="0">
                <a:solidFill>
                  <a:srgbClr val="244061"/>
                </a:solidFill>
              </a:rPr>
              <a:t>s</a:t>
            </a:r>
            <a:r>
              <a:rPr lang="en-US" spc="-15" dirty="0">
                <a:solidFill>
                  <a:srgbClr val="244061"/>
                </a:solidFill>
              </a:rPr>
              <a:t> </a:t>
            </a:r>
            <a:r>
              <a:rPr spc="50">
                <a:solidFill>
                  <a:srgbClr val="244061"/>
                </a:solidFill>
              </a:rPr>
              <a:t>training</a:t>
            </a:r>
            <a:r>
              <a:rPr spc="-15">
                <a:solidFill>
                  <a:srgbClr val="244061"/>
                </a:solidFill>
              </a:rPr>
              <a:t> </a:t>
            </a:r>
            <a:r>
              <a:rPr spc="-20">
                <a:solidFill>
                  <a:srgbClr val="244061"/>
                </a:solidFill>
              </a:rPr>
              <a:t>data</a:t>
            </a:r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38075" y="4334047"/>
            <a:ext cx="3288029" cy="464038"/>
          </a:xfrm>
          <a:prstGeom prst="rect">
            <a:avLst/>
          </a:prstGeom>
          <a:ln w="15874">
            <a:solidFill>
              <a:srgbClr val="FF0000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marL="85090" marR="1090930">
              <a:lnSpc>
                <a:spcPts val="1650"/>
              </a:lnSpc>
              <a:spcBef>
                <a:spcPts val="325"/>
              </a:spcBef>
            </a:pPr>
            <a:r>
              <a:rPr b="1">
                <a:solidFill>
                  <a:srgbClr val="244061"/>
                </a:solidFill>
              </a:rPr>
              <a:t>Regularization</a:t>
            </a:r>
            <a:r>
              <a:rPr>
                <a:solidFill>
                  <a:srgbClr val="244061"/>
                </a:solidFill>
              </a:rPr>
              <a:t>,</a:t>
            </a:r>
            <a:r>
              <a:rPr spc="-65">
                <a:solidFill>
                  <a:srgbClr val="244061"/>
                </a:solidFill>
              </a:rPr>
              <a:t> </a:t>
            </a:r>
            <a:r>
              <a:rPr spc="-10">
                <a:solidFill>
                  <a:srgbClr val="244061"/>
                </a:solidFill>
              </a:rPr>
              <a:t>measures </a:t>
            </a:r>
            <a:r>
              <a:rPr>
                <a:solidFill>
                  <a:srgbClr val="244061"/>
                </a:solidFill>
              </a:rPr>
              <a:t>complexity</a:t>
            </a:r>
            <a:r>
              <a:rPr spc="-10">
                <a:solidFill>
                  <a:srgbClr val="244061"/>
                </a:solidFill>
              </a:rPr>
              <a:t> </a:t>
            </a:r>
            <a:r>
              <a:rPr>
                <a:solidFill>
                  <a:srgbClr val="244061"/>
                </a:solidFill>
              </a:rPr>
              <a:t>of</a:t>
            </a:r>
            <a:r>
              <a:rPr spc="-5">
                <a:solidFill>
                  <a:srgbClr val="244061"/>
                </a:solidFill>
              </a:rPr>
              <a:t> </a:t>
            </a:r>
            <a:r>
              <a:rPr lang="en-US" spc="-5" dirty="0">
                <a:solidFill>
                  <a:srgbClr val="244061"/>
                </a:solidFill>
              </a:rPr>
              <a:t>the </a:t>
            </a:r>
            <a:r>
              <a:rPr spc="-10">
                <a:solidFill>
                  <a:srgbClr val="244061"/>
                </a:solidFill>
              </a:rPr>
              <a:t>model</a:t>
            </a:r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2709613" y="4044288"/>
            <a:ext cx="3880485" cy="329565"/>
            <a:chOff x="2709612" y="3187037"/>
            <a:chExt cx="3880485" cy="329565"/>
          </a:xfrm>
        </p:grpSpPr>
        <p:sp>
          <p:nvSpPr>
            <p:cNvPr id="12" name="object 12"/>
            <p:cNvSpPr/>
            <p:nvPr/>
          </p:nvSpPr>
          <p:spPr>
            <a:xfrm>
              <a:off x="2717550" y="3209696"/>
              <a:ext cx="1818005" cy="299085"/>
            </a:xfrm>
            <a:custGeom>
              <a:avLst/>
              <a:gdLst/>
              <a:ahLst/>
              <a:cxnLst/>
              <a:rect l="l" t="t" r="r" b="b"/>
              <a:pathLst>
                <a:path w="1818004" h="299085">
                  <a:moveTo>
                    <a:pt x="0" y="298678"/>
                  </a:moveTo>
                  <a:lnTo>
                    <a:pt x="1817714" y="0"/>
                  </a:lnTo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514754" y="3194974"/>
              <a:ext cx="51435" cy="35560"/>
            </a:xfrm>
            <a:custGeom>
              <a:avLst/>
              <a:gdLst/>
              <a:ahLst/>
              <a:cxnLst/>
              <a:rect l="l" t="t" r="r" b="b"/>
              <a:pathLst>
                <a:path w="51435" h="35560">
                  <a:moveTo>
                    <a:pt x="5788" y="35232"/>
                  </a:moveTo>
                  <a:lnTo>
                    <a:pt x="20510" y="14721"/>
                  </a:lnTo>
                  <a:lnTo>
                    <a:pt x="0" y="0"/>
                  </a:lnTo>
                  <a:lnTo>
                    <a:pt x="51295" y="9663"/>
                  </a:lnTo>
                  <a:lnTo>
                    <a:pt x="5788" y="3523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14754" y="3194974"/>
              <a:ext cx="51435" cy="35560"/>
            </a:xfrm>
            <a:custGeom>
              <a:avLst/>
              <a:gdLst/>
              <a:ahLst/>
              <a:cxnLst/>
              <a:rect l="l" t="t" r="r" b="b"/>
              <a:pathLst>
                <a:path w="51435" h="35560">
                  <a:moveTo>
                    <a:pt x="20510" y="14721"/>
                  </a:moveTo>
                  <a:lnTo>
                    <a:pt x="5788" y="35232"/>
                  </a:lnTo>
                  <a:lnTo>
                    <a:pt x="51295" y="9663"/>
                  </a:lnTo>
                  <a:lnTo>
                    <a:pt x="0" y="0"/>
                  </a:lnTo>
                  <a:lnTo>
                    <a:pt x="20510" y="14721"/>
                  </a:lnTo>
                  <a:close/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584883" y="3229778"/>
              <a:ext cx="997585" cy="247015"/>
            </a:xfrm>
            <a:custGeom>
              <a:avLst/>
              <a:gdLst/>
              <a:ahLst/>
              <a:cxnLst/>
              <a:rect l="l" t="t" r="r" b="b"/>
              <a:pathLst>
                <a:path w="997584" h="247014">
                  <a:moveTo>
                    <a:pt x="997190" y="247018"/>
                  </a:moveTo>
                  <a:lnTo>
                    <a:pt x="0" y="0"/>
                  </a:lnTo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554602" y="3216742"/>
              <a:ext cx="52069" cy="34925"/>
            </a:xfrm>
            <a:custGeom>
              <a:avLst/>
              <a:gdLst/>
              <a:ahLst/>
              <a:cxnLst/>
              <a:rect l="l" t="t" r="r" b="b"/>
              <a:pathLst>
                <a:path w="52070" h="34925">
                  <a:moveTo>
                    <a:pt x="43318" y="34657"/>
                  </a:moveTo>
                  <a:lnTo>
                    <a:pt x="0" y="5534"/>
                  </a:lnTo>
                  <a:lnTo>
                    <a:pt x="51903" y="0"/>
                  </a:lnTo>
                  <a:lnTo>
                    <a:pt x="30281" y="13036"/>
                  </a:lnTo>
                  <a:lnTo>
                    <a:pt x="43318" y="34657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554602" y="3216742"/>
              <a:ext cx="52069" cy="34925"/>
            </a:xfrm>
            <a:custGeom>
              <a:avLst/>
              <a:gdLst/>
              <a:ahLst/>
              <a:cxnLst/>
              <a:rect l="l" t="t" r="r" b="b"/>
              <a:pathLst>
                <a:path w="52070" h="34925">
                  <a:moveTo>
                    <a:pt x="30281" y="13036"/>
                  </a:moveTo>
                  <a:lnTo>
                    <a:pt x="51903" y="0"/>
                  </a:lnTo>
                  <a:lnTo>
                    <a:pt x="0" y="5534"/>
                  </a:lnTo>
                  <a:lnTo>
                    <a:pt x="43318" y="34657"/>
                  </a:lnTo>
                  <a:lnTo>
                    <a:pt x="30281" y="13036"/>
                  </a:lnTo>
                  <a:close/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274923" y="2213664"/>
            <a:ext cx="911753" cy="2238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46976" y="5020745"/>
            <a:ext cx="1975171" cy="254879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03199" y="5015640"/>
            <a:ext cx="1437576" cy="254471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4200" y="634772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chemeClr val="tx1"/>
                </a:solidFill>
              </a:rPr>
              <a:t>Elements</a:t>
            </a:r>
            <a:r>
              <a:rPr spc="65">
                <a:solidFill>
                  <a:schemeClr val="tx1"/>
                </a:solidFill>
              </a:rPr>
              <a:t> </a:t>
            </a:r>
            <a:r>
              <a:rPr spc="135">
                <a:solidFill>
                  <a:schemeClr val="tx1"/>
                </a:solidFill>
              </a:rPr>
              <a:t>of</a:t>
            </a:r>
            <a:r>
              <a:rPr spc="60"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Tree</a:t>
            </a:r>
            <a:r>
              <a:rPr spc="65">
                <a:solidFill>
                  <a:schemeClr val="tx1"/>
                </a:solidFill>
              </a:rPr>
              <a:t> </a:t>
            </a:r>
            <a:r>
              <a:rPr spc="-10">
                <a:solidFill>
                  <a:schemeClr val="tx1"/>
                </a:solidFill>
              </a:rPr>
              <a:t>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5328" y="2216782"/>
            <a:ext cx="4942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" indent="-191135">
              <a:spcBef>
                <a:spcPts val="100"/>
              </a:spcBef>
              <a:buChar char="•"/>
              <a:tabLst>
                <a:tab pos="203835" algn="l"/>
              </a:tabLst>
            </a:pPr>
            <a:r>
              <a:rPr sz="2400" spc="65"/>
              <a:t>Model:</a:t>
            </a:r>
            <a:r>
              <a:rPr sz="2400" spc="45"/>
              <a:t> </a:t>
            </a:r>
            <a:r>
              <a:rPr sz="2400"/>
              <a:t>assuming</a:t>
            </a:r>
            <a:r>
              <a:rPr sz="2400" spc="50"/>
              <a:t> </a:t>
            </a:r>
            <a:r>
              <a:rPr sz="2400" spc="55"/>
              <a:t>we</a:t>
            </a:r>
            <a:r>
              <a:rPr sz="2400" spc="50"/>
              <a:t> </a:t>
            </a:r>
            <a:r>
              <a:rPr sz="2400"/>
              <a:t>have</a:t>
            </a:r>
            <a:r>
              <a:rPr sz="2400" spc="45"/>
              <a:t> </a:t>
            </a:r>
            <a:r>
              <a:rPr sz="2400" spc="-130"/>
              <a:t>K</a:t>
            </a:r>
            <a:r>
              <a:rPr sz="2400" spc="50"/>
              <a:t> </a:t>
            </a:r>
            <a:r>
              <a:rPr sz="2400" spc="45"/>
              <a:t>trees</a:t>
            </a:r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505328" y="3759833"/>
            <a:ext cx="15436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" indent="-191135">
              <a:spcBef>
                <a:spcPts val="100"/>
              </a:spcBef>
              <a:buChar char="•"/>
              <a:tabLst>
                <a:tab pos="203835" algn="l"/>
              </a:tabLst>
            </a:pPr>
            <a:r>
              <a:rPr sz="2400" spc="-10"/>
              <a:t>Objective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66980" y="2747201"/>
            <a:ext cx="4116496" cy="45748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01100" y="3764226"/>
            <a:ext cx="4964455" cy="430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91771" y="4445099"/>
            <a:ext cx="3777931" cy="569130"/>
          </a:xfrm>
          <a:prstGeom prst="rect">
            <a:avLst/>
          </a:prstGeom>
          <a:ln w="15874">
            <a:solidFill>
              <a:srgbClr val="FF0000"/>
            </a:solidFill>
          </a:ln>
        </p:spPr>
        <p:txBody>
          <a:bodyPr vert="horz" wrap="square" lIns="0" tIns="26670" rIns="0" bIns="0" rtlCol="0" anchor="t">
            <a:spAutoFit/>
          </a:bodyPr>
          <a:lstStyle/>
          <a:p>
            <a:pPr marL="85725" marR="307340">
              <a:lnSpc>
                <a:spcPct val="100699"/>
              </a:lnSpc>
              <a:spcBef>
                <a:spcPts val="210"/>
              </a:spcBef>
            </a:pPr>
            <a:r>
              <a:rPr sz="1800" b="1" dirty="0">
                <a:solidFill>
                  <a:srgbClr val="244061"/>
                </a:solidFill>
              </a:rPr>
              <a:t>Training</a:t>
            </a:r>
            <a:r>
              <a:rPr sz="1800" b="1" spc="120" dirty="0">
                <a:solidFill>
                  <a:srgbClr val="244061"/>
                </a:solidFill>
              </a:rPr>
              <a:t> </a:t>
            </a:r>
            <a:r>
              <a:rPr sz="1800" b="1" spc="-70" dirty="0">
                <a:solidFill>
                  <a:srgbClr val="244061"/>
                </a:solidFill>
              </a:rPr>
              <a:t>Loss</a:t>
            </a:r>
            <a:r>
              <a:rPr sz="1800" b="1" spc="155" dirty="0">
                <a:solidFill>
                  <a:srgbClr val="244061"/>
                </a:solidFill>
              </a:rPr>
              <a:t> </a:t>
            </a:r>
            <a:r>
              <a:rPr sz="1800" dirty="0">
                <a:solidFill>
                  <a:srgbClr val="244061"/>
                </a:solidFill>
              </a:rPr>
              <a:t>measures</a:t>
            </a:r>
            <a:r>
              <a:rPr sz="1800" spc="130" dirty="0">
                <a:solidFill>
                  <a:srgbClr val="244061"/>
                </a:solidFill>
              </a:rPr>
              <a:t> </a:t>
            </a:r>
            <a:r>
              <a:rPr sz="1800" spc="55" dirty="0">
                <a:solidFill>
                  <a:srgbClr val="244061"/>
                </a:solidFill>
              </a:rPr>
              <a:t>how </a:t>
            </a:r>
            <a:r>
              <a:rPr sz="1800" spc="50" dirty="0">
                <a:solidFill>
                  <a:srgbClr val="244061"/>
                </a:solidFill>
              </a:rPr>
              <a:t>well</a:t>
            </a:r>
            <a:r>
              <a:rPr sz="1800" spc="-30" dirty="0">
                <a:solidFill>
                  <a:srgbClr val="244061"/>
                </a:solidFill>
              </a:rPr>
              <a:t> </a:t>
            </a:r>
            <a:r>
              <a:rPr lang="en-US" sz="1800" spc="-30" dirty="0">
                <a:solidFill>
                  <a:srgbClr val="244061"/>
                </a:solidFill>
              </a:rPr>
              <a:t>the </a:t>
            </a:r>
            <a:r>
              <a:rPr sz="1800" spc="70" dirty="0">
                <a:solidFill>
                  <a:srgbClr val="244061"/>
                </a:solidFill>
              </a:rPr>
              <a:t>model</a:t>
            </a:r>
            <a:r>
              <a:rPr sz="1800" spc="-30" dirty="0">
                <a:solidFill>
                  <a:srgbClr val="244061"/>
                </a:solidFill>
              </a:rPr>
              <a:t> </a:t>
            </a:r>
            <a:r>
              <a:rPr lang="en-US" sz="1800" spc="95" dirty="0">
                <a:solidFill>
                  <a:srgbClr val="244061"/>
                </a:solidFill>
              </a:rPr>
              <a:t>fits</a:t>
            </a:r>
            <a:r>
              <a:rPr sz="1800" spc="-30" dirty="0">
                <a:solidFill>
                  <a:srgbClr val="244061"/>
                </a:solidFill>
              </a:rPr>
              <a:t> </a:t>
            </a:r>
            <a:r>
              <a:rPr sz="1800" spc="60" dirty="0">
                <a:solidFill>
                  <a:srgbClr val="244061"/>
                </a:solidFill>
              </a:rPr>
              <a:t>training</a:t>
            </a:r>
            <a:r>
              <a:rPr sz="1800" spc="-30" dirty="0">
                <a:solidFill>
                  <a:srgbClr val="244061"/>
                </a:solidFill>
              </a:rPr>
              <a:t> </a:t>
            </a:r>
            <a:r>
              <a:rPr sz="1800" spc="-20" dirty="0">
                <a:solidFill>
                  <a:srgbClr val="244061"/>
                </a:solidFill>
              </a:rPr>
              <a:t>data</a:t>
            </a:r>
            <a:endParaRPr sz="1800" dirty="0"/>
          </a:p>
        </p:txBody>
      </p:sp>
      <p:sp>
        <p:nvSpPr>
          <p:cNvPr id="8" name="object 8"/>
          <p:cNvSpPr txBox="1"/>
          <p:nvPr/>
        </p:nvSpPr>
        <p:spPr>
          <a:xfrm>
            <a:off x="5589376" y="4488449"/>
            <a:ext cx="3288029" cy="569067"/>
          </a:xfrm>
          <a:prstGeom prst="rect">
            <a:avLst/>
          </a:prstGeom>
          <a:ln w="15874">
            <a:solidFill>
              <a:srgbClr val="FF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85725" marR="488950">
              <a:lnSpc>
                <a:spcPct val="100699"/>
              </a:lnSpc>
              <a:spcBef>
                <a:spcPts val="210"/>
              </a:spcBef>
            </a:pPr>
            <a:r>
              <a:rPr sz="1800" b="1">
                <a:solidFill>
                  <a:srgbClr val="244061"/>
                </a:solidFill>
              </a:rPr>
              <a:t>Regularization</a:t>
            </a:r>
            <a:r>
              <a:rPr sz="1800">
                <a:solidFill>
                  <a:srgbClr val="244061"/>
                </a:solidFill>
              </a:rPr>
              <a:t>,</a:t>
            </a:r>
            <a:r>
              <a:rPr sz="1800" spc="-55">
                <a:solidFill>
                  <a:srgbClr val="244061"/>
                </a:solidFill>
              </a:rPr>
              <a:t> </a:t>
            </a:r>
            <a:r>
              <a:rPr sz="1800" spc="-10">
                <a:solidFill>
                  <a:srgbClr val="244061"/>
                </a:solidFill>
              </a:rPr>
              <a:t>measures </a:t>
            </a:r>
            <a:r>
              <a:rPr sz="1800">
                <a:solidFill>
                  <a:srgbClr val="244061"/>
                </a:solidFill>
              </a:rPr>
              <a:t>complexity</a:t>
            </a:r>
            <a:r>
              <a:rPr sz="1800" spc="-20">
                <a:solidFill>
                  <a:srgbClr val="244061"/>
                </a:solidFill>
              </a:rPr>
              <a:t> </a:t>
            </a:r>
            <a:r>
              <a:rPr sz="1800">
                <a:solidFill>
                  <a:srgbClr val="244061"/>
                </a:solidFill>
              </a:rPr>
              <a:t>of</a:t>
            </a:r>
            <a:r>
              <a:rPr sz="1800" spc="-5">
                <a:solidFill>
                  <a:srgbClr val="244061"/>
                </a:solidFill>
              </a:rPr>
              <a:t> </a:t>
            </a:r>
            <a:r>
              <a:rPr sz="1800" spc="-10">
                <a:solidFill>
                  <a:srgbClr val="244061"/>
                </a:solidFill>
              </a:rPr>
              <a:t>trees</a:t>
            </a:r>
            <a:endParaRPr sz="1800"/>
          </a:p>
        </p:txBody>
      </p:sp>
      <p:grpSp>
        <p:nvGrpSpPr>
          <p:cNvPr id="9" name="object 9"/>
          <p:cNvGrpSpPr/>
          <p:nvPr/>
        </p:nvGrpSpPr>
        <p:grpSpPr>
          <a:xfrm>
            <a:off x="2875734" y="4254350"/>
            <a:ext cx="1351280" cy="198755"/>
            <a:chOff x="2875734" y="3397099"/>
            <a:chExt cx="1351280" cy="198755"/>
          </a:xfrm>
        </p:grpSpPr>
        <p:sp>
          <p:nvSpPr>
            <p:cNvPr id="10" name="object 10"/>
            <p:cNvSpPr/>
            <p:nvPr/>
          </p:nvSpPr>
          <p:spPr>
            <a:xfrm>
              <a:off x="2883671" y="3420472"/>
              <a:ext cx="1304925" cy="167640"/>
            </a:xfrm>
            <a:custGeom>
              <a:avLst/>
              <a:gdLst/>
              <a:ahLst/>
              <a:cxnLst/>
              <a:rect l="l" t="t" r="r" b="b"/>
              <a:pathLst>
                <a:path w="1304925" h="167639">
                  <a:moveTo>
                    <a:pt x="0" y="167375"/>
                  </a:moveTo>
                  <a:lnTo>
                    <a:pt x="1304437" y="0"/>
                  </a:lnTo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68129" y="3405036"/>
              <a:ext cx="51435" cy="35560"/>
            </a:xfrm>
            <a:custGeom>
              <a:avLst/>
              <a:gdLst/>
              <a:ahLst/>
              <a:cxnLst/>
              <a:rect l="l" t="t" r="r" b="b"/>
              <a:pathLst>
                <a:path w="51435" h="35560">
                  <a:moveTo>
                    <a:pt x="4543" y="35415"/>
                  </a:moveTo>
                  <a:lnTo>
                    <a:pt x="19979" y="15435"/>
                  </a:lnTo>
                  <a:lnTo>
                    <a:pt x="0" y="0"/>
                  </a:lnTo>
                  <a:lnTo>
                    <a:pt x="50922" y="11464"/>
                  </a:lnTo>
                  <a:lnTo>
                    <a:pt x="4543" y="3541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168129" y="3405036"/>
              <a:ext cx="51435" cy="35560"/>
            </a:xfrm>
            <a:custGeom>
              <a:avLst/>
              <a:gdLst/>
              <a:ahLst/>
              <a:cxnLst/>
              <a:rect l="l" t="t" r="r" b="b"/>
              <a:pathLst>
                <a:path w="51435" h="35560">
                  <a:moveTo>
                    <a:pt x="19979" y="15435"/>
                  </a:moveTo>
                  <a:lnTo>
                    <a:pt x="4543" y="35415"/>
                  </a:lnTo>
                  <a:lnTo>
                    <a:pt x="50922" y="11464"/>
                  </a:lnTo>
                  <a:lnTo>
                    <a:pt x="0" y="0"/>
                  </a:lnTo>
                  <a:lnTo>
                    <a:pt x="19979" y="15435"/>
                  </a:lnTo>
                  <a:close/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475905" y="4234795"/>
            <a:ext cx="765810" cy="261620"/>
            <a:chOff x="6475905" y="3377545"/>
            <a:chExt cx="765810" cy="261620"/>
          </a:xfrm>
        </p:grpSpPr>
        <p:sp>
          <p:nvSpPr>
            <p:cNvPr id="14" name="object 14"/>
            <p:cNvSpPr/>
            <p:nvPr/>
          </p:nvSpPr>
          <p:spPr>
            <a:xfrm>
              <a:off x="6513509" y="3396934"/>
              <a:ext cx="720090" cy="234315"/>
            </a:xfrm>
            <a:custGeom>
              <a:avLst/>
              <a:gdLst/>
              <a:ahLst/>
              <a:cxnLst/>
              <a:rect l="l" t="t" r="r" b="b"/>
              <a:pathLst>
                <a:path w="720090" h="234314">
                  <a:moveTo>
                    <a:pt x="719865" y="234263"/>
                  </a:moveTo>
                  <a:lnTo>
                    <a:pt x="0" y="0"/>
                  </a:lnTo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483843" y="3385482"/>
              <a:ext cx="52705" cy="34290"/>
            </a:xfrm>
            <a:custGeom>
              <a:avLst/>
              <a:gdLst/>
              <a:ahLst/>
              <a:cxnLst/>
              <a:rect l="l" t="t" r="r" b="b"/>
              <a:pathLst>
                <a:path w="52704" h="34289">
                  <a:moveTo>
                    <a:pt x="41117" y="33952"/>
                  </a:moveTo>
                  <a:lnTo>
                    <a:pt x="0" y="1797"/>
                  </a:lnTo>
                  <a:lnTo>
                    <a:pt x="52167" y="0"/>
                  </a:lnTo>
                  <a:lnTo>
                    <a:pt x="29666" y="11451"/>
                  </a:lnTo>
                  <a:lnTo>
                    <a:pt x="41117" y="3395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483843" y="3385482"/>
              <a:ext cx="52705" cy="34290"/>
            </a:xfrm>
            <a:custGeom>
              <a:avLst/>
              <a:gdLst/>
              <a:ahLst/>
              <a:cxnLst/>
              <a:rect l="l" t="t" r="r" b="b"/>
              <a:pathLst>
                <a:path w="52704" h="34289">
                  <a:moveTo>
                    <a:pt x="29666" y="11451"/>
                  </a:moveTo>
                  <a:lnTo>
                    <a:pt x="52167" y="0"/>
                  </a:lnTo>
                  <a:lnTo>
                    <a:pt x="0" y="1797"/>
                  </a:lnTo>
                  <a:lnTo>
                    <a:pt x="41117" y="33952"/>
                  </a:lnTo>
                  <a:lnTo>
                    <a:pt x="29666" y="11451"/>
                  </a:lnTo>
                  <a:close/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088001" y="2553074"/>
            <a:ext cx="2660015" cy="276358"/>
          </a:xfrm>
          <a:prstGeom prst="rect">
            <a:avLst/>
          </a:prstGeom>
          <a:ln w="9524">
            <a:solidFill>
              <a:srgbClr val="FF0000"/>
            </a:solidFill>
          </a:ln>
        </p:spPr>
        <p:txBody>
          <a:bodyPr vert="horz" wrap="square" lIns="0" tIns="29845" rIns="0" bIns="0" rtlCol="0">
            <a:spAutoFit/>
          </a:bodyPr>
          <a:lstStyle/>
          <a:p>
            <a:pPr marL="144145">
              <a:spcBef>
                <a:spcPts val="235"/>
              </a:spcBef>
            </a:pPr>
            <a:r>
              <a:rPr sz="1600" spc="-25"/>
              <a:t>Space</a:t>
            </a:r>
            <a:r>
              <a:rPr sz="1600" spc="-35"/>
              <a:t> </a:t>
            </a:r>
            <a:r>
              <a:rPr sz="1600" spc="75"/>
              <a:t>of</a:t>
            </a:r>
            <a:r>
              <a:rPr sz="1600" spc="-30"/>
              <a:t> </a:t>
            </a:r>
            <a:r>
              <a:rPr sz="1600"/>
              <a:t>Regression</a:t>
            </a:r>
            <a:r>
              <a:rPr sz="1600" spc="-30"/>
              <a:t> </a:t>
            </a:r>
            <a:r>
              <a:rPr sz="1600" spc="-10"/>
              <a:t>trees</a:t>
            </a:r>
            <a:endParaRPr sz="1600"/>
          </a:p>
        </p:txBody>
      </p:sp>
      <p:grpSp>
        <p:nvGrpSpPr>
          <p:cNvPr id="18" name="object 18"/>
          <p:cNvGrpSpPr/>
          <p:nvPr/>
        </p:nvGrpSpPr>
        <p:grpSpPr>
          <a:xfrm>
            <a:off x="5198663" y="2714098"/>
            <a:ext cx="895985" cy="526415"/>
            <a:chOff x="5198662" y="1856847"/>
            <a:chExt cx="895985" cy="526415"/>
          </a:xfrm>
        </p:grpSpPr>
        <p:sp>
          <p:nvSpPr>
            <p:cNvPr id="19" name="object 19"/>
            <p:cNvSpPr/>
            <p:nvPr/>
          </p:nvSpPr>
          <p:spPr>
            <a:xfrm>
              <a:off x="5826615" y="1870575"/>
              <a:ext cx="261620" cy="57785"/>
            </a:xfrm>
            <a:custGeom>
              <a:avLst/>
              <a:gdLst/>
              <a:ahLst/>
              <a:cxnLst/>
              <a:rect l="l" t="t" r="r" b="b"/>
              <a:pathLst>
                <a:path w="261620" h="57785">
                  <a:moveTo>
                    <a:pt x="261384" y="0"/>
                  </a:moveTo>
                  <a:lnTo>
                    <a:pt x="0" y="57282"/>
                  </a:lnTo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02236" y="1910849"/>
              <a:ext cx="41910" cy="27940"/>
            </a:xfrm>
            <a:custGeom>
              <a:avLst/>
              <a:gdLst/>
              <a:ahLst/>
              <a:cxnLst/>
              <a:rect l="l" t="t" r="r" b="b"/>
              <a:pathLst>
                <a:path w="41910" h="27939">
                  <a:moveTo>
                    <a:pt x="41387" y="27902"/>
                  </a:moveTo>
                  <a:lnTo>
                    <a:pt x="0" y="22351"/>
                  </a:lnTo>
                  <a:lnTo>
                    <a:pt x="35272" y="0"/>
                  </a:lnTo>
                  <a:lnTo>
                    <a:pt x="24378" y="17008"/>
                  </a:lnTo>
                  <a:lnTo>
                    <a:pt x="41387" y="2790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802236" y="1910849"/>
              <a:ext cx="41910" cy="27940"/>
            </a:xfrm>
            <a:custGeom>
              <a:avLst/>
              <a:gdLst/>
              <a:ahLst/>
              <a:cxnLst/>
              <a:rect l="l" t="t" r="r" b="b"/>
              <a:pathLst>
                <a:path w="41910" h="27939">
                  <a:moveTo>
                    <a:pt x="24378" y="17008"/>
                  </a:moveTo>
                  <a:lnTo>
                    <a:pt x="35272" y="0"/>
                  </a:lnTo>
                  <a:lnTo>
                    <a:pt x="0" y="22351"/>
                  </a:lnTo>
                  <a:lnTo>
                    <a:pt x="41387" y="27902"/>
                  </a:lnTo>
                  <a:lnTo>
                    <a:pt x="24378" y="17008"/>
                  </a:lnTo>
                  <a:close/>
                </a:path>
              </a:pathLst>
            </a:custGeom>
            <a:ln w="126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03425" y="1861610"/>
              <a:ext cx="680720" cy="516890"/>
            </a:xfrm>
            <a:custGeom>
              <a:avLst/>
              <a:gdLst/>
              <a:ahLst/>
              <a:cxnLst/>
              <a:rect l="l" t="t" r="r" b="b"/>
              <a:pathLst>
                <a:path w="680720" h="516889">
                  <a:moveTo>
                    <a:pt x="0" y="258149"/>
                  </a:moveTo>
                  <a:lnTo>
                    <a:pt x="4452" y="216276"/>
                  </a:lnTo>
                  <a:lnTo>
                    <a:pt x="17343" y="176554"/>
                  </a:lnTo>
                  <a:lnTo>
                    <a:pt x="37972" y="139515"/>
                  </a:lnTo>
                  <a:lnTo>
                    <a:pt x="65638" y="105689"/>
                  </a:lnTo>
                  <a:lnTo>
                    <a:pt x="99642" y="75610"/>
                  </a:lnTo>
                  <a:lnTo>
                    <a:pt x="139282" y="49807"/>
                  </a:lnTo>
                  <a:lnTo>
                    <a:pt x="183858" y="28814"/>
                  </a:lnTo>
                  <a:lnTo>
                    <a:pt x="232670" y="13160"/>
                  </a:lnTo>
                  <a:lnTo>
                    <a:pt x="285017" y="3378"/>
                  </a:lnTo>
                  <a:lnTo>
                    <a:pt x="340199" y="0"/>
                  </a:lnTo>
                  <a:lnTo>
                    <a:pt x="395382" y="3378"/>
                  </a:lnTo>
                  <a:lnTo>
                    <a:pt x="447729" y="13160"/>
                  </a:lnTo>
                  <a:lnTo>
                    <a:pt x="496541" y="28814"/>
                  </a:lnTo>
                  <a:lnTo>
                    <a:pt x="541117" y="49807"/>
                  </a:lnTo>
                  <a:lnTo>
                    <a:pt x="580757" y="75610"/>
                  </a:lnTo>
                  <a:lnTo>
                    <a:pt x="614761" y="105689"/>
                  </a:lnTo>
                  <a:lnTo>
                    <a:pt x="642427" y="139515"/>
                  </a:lnTo>
                  <a:lnTo>
                    <a:pt x="663056" y="176554"/>
                  </a:lnTo>
                  <a:lnTo>
                    <a:pt x="675947" y="216276"/>
                  </a:lnTo>
                  <a:lnTo>
                    <a:pt x="680399" y="258149"/>
                  </a:lnTo>
                  <a:lnTo>
                    <a:pt x="675947" y="300023"/>
                  </a:lnTo>
                  <a:lnTo>
                    <a:pt x="663056" y="339745"/>
                  </a:lnTo>
                  <a:lnTo>
                    <a:pt x="642427" y="376784"/>
                  </a:lnTo>
                  <a:lnTo>
                    <a:pt x="614761" y="410610"/>
                  </a:lnTo>
                  <a:lnTo>
                    <a:pt x="580757" y="440689"/>
                  </a:lnTo>
                  <a:lnTo>
                    <a:pt x="541117" y="466492"/>
                  </a:lnTo>
                  <a:lnTo>
                    <a:pt x="496541" y="487485"/>
                  </a:lnTo>
                  <a:lnTo>
                    <a:pt x="447729" y="503139"/>
                  </a:lnTo>
                  <a:lnTo>
                    <a:pt x="395382" y="512921"/>
                  </a:lnTo>
                  <a:lnTo>
                    <a:pt x="340199" y="516299"/>
                  </a:lnTo>
                  <a:lnTo>
                    <a:pt x="285017" y="512921"/>
                  </a:lnTo>
                  <a:lnTo>
                    <a:pt x="232670" y="503139"/>
                  </a:lnTo>
                  <a:lnTo>
                    <a:pt x="183858" y="487485"/>
                  </a:lnTo>
                  <a:lnTo>
                    <a:pt x="139282" y="466492"/>
                  </a:lnTo>
                  <a:lnTo>
                    <a:pt x="99642" y="440689"/>
                  </a:lnTo>
                  <a:lnTo>
                    <a:pt x="65638" y="410610"/>
                  </a:lnTo>
                  <a:lnTo>
                    <a:pt x="37972" y="376784"/>
                  </a:lnTo>
                  <a:lnTo>
                    <a:pt x="17343" y="339745"/>
                  </a:lnTo>
                  <a:lnTo>
                    <a:pt x="4452" y="300023"/>
                  </a:lnTo>
                  <a:lnTo>
                    <a:pt x="0" y="2581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044" y="414488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chemeClr val="tx1"/>
                </a:solidFill>
              </a:rPr>
              <a:t>Bias-Variance Tradeoff</a:t>
            </a:r>
            <a:endParaRPr spc="-10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9802" y="3382991"/>
            <a:ext cx="7451090" cy="2498090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203835" indent="-191135">
              <a:spcBef>
                <a:spcPts val="795"/>
              </a:spcBef>
              <a:buChar char="•"/>
              <a:tabLst>
                <a:tab pos="203835" algn="l"/>
              </a:tabLst>
            </a:pPr>
            <a:r>
              <a:rPr sz="2400" spc="-90" dirty="0"/>
              <a:t>Optimizing</a:t>
            </a:r>
            <a:r>
              <a:rPr sz="2400" spc="-100" dirty="0"/>
              <a:t> </a:t>
            </a:r>
            <a:r>
              <a:rPr sz="2400" spc="-55" dirty="0"/>
              <a:t>training</a:t>
            </a:r>
            <a:r>
              <a:rPr sz="2400" spc="-100" dirty="0"/>
              <a:t> </a:t>
            </a:r>
            <a:r>
              <a:rPr sz="2400" spc="-160" dirty="0"/>
              <a:t>loss</a:t>
            </a:r>
            <a:r>
              <a:rPr sz="2400" spc="-90" dirty="0"/>
              <a:t> </a:t>
            </a:r>
            <a:r>
              <a:rPr sz="2400" spc="-145" dirty="0"/>
              <a:t>encourages</a:t>
            </a:r>
            <a:r>
              <a:rPr sz="2400" spc="-55" dirty="0"/>
              <a:t> </a:t>
            </a:r>
            <a:r>
              <a:rPr sz="2400" b="1" spc="-145" dirty="0"/>
              <a:t>predictive</a:t>
            </a:r>
            <a:r>
              <a:rPr sz="2400" b="1" spc="-85" dirty="0"/>
              <a:t> </a:t>
            </a:r>
            <a:r>
              <a:rPr sz="2400" spc="-10" dirty="0"/>
              <a:t>models</a:t>
            </a:r>
            <a:endParaRPr sz="2400" dirty="0"/>
          </a:p>
          <a:p>
            <a:pPr marL="717550" marR="5080" lvl="1" indent="-266065">
              <a:spcBef>
                <a:spcPts val="635"/>
              </a:spcBef>
              <a:buClr>
                <a:srgbClr val="434343"/>
              </a:buClr>
              <a:buSzPct val="79545"/>
              <a:buChar char="▪"/>
              <a:tabLst>
                <a:tab pos="717550" algn="l"/>
              </a:tabLst>
            </a:pPr>
            <a:r>
              <a:rPr sz="2200" spc="-60" dirty="0"/>
              <a:t>Fitting</a:t>
            </a:r>
            <a:r>
              <a:rPr sz="2200" spc="-95" dirty="0"/>
              <a:t> </a:t>
            </a:r>
            <a:r>
              <a:rPr sz="2200" spc="-55" dirty="0"/>
              <a:t>training</a:t>
            </a:r>
            <a:r>
              <a:rPr sz="2200" spc="-95" dirty="0"/>
              <a:t> </a:t>
            </a:r>
            <a:r>
              <a:rPr sz="2200" spc="-85" dirty="0"/>
              <a:t>data</a:t>
            </a:r>
            <a:r>
              <a:rPr lang="en-US" sz="2200" spc="-85" dirty="0"/>
              <a:t> well</a:t>
            </a:r>
            <a:r>
              <a:rPr sz="2200" spc="-90" dirty="0"/>
              <a:t> </a:t>
            </a:r>
            <a:r>
              <a:rPr sz="2200" spc="-30" dirty="0"/>
              <a:t>at</a:t>
            </a:r>
            <a:r>
              <a:rPr sz="2200" spc="-95" dirty="0"/>
              <a:t> </a:t>
            </a:r>
            <a:r>
              <a:rPr sz="2200" spc="-90" dirty="0"/>
              <a:t>least</a:t>
            </a:r>
            <a:r>
              <a:rPr sz="2200" spc="-95" dirty="0"/>
              <a:t> </a:t>
            </a:r>
            <a:r>
              <a:rPr sz="2200" spc="-80" dirty="0"/>
              <a:t>get</a:t>
            </a:r>
            <a:r>
              <a:rPr lang="en-US" sz="2200" spc="-80" dirty="0"/>
              <a:t>s</a:t>
            </a:r>
            <a:r>
              <a:rPr sz="2200" spc="-95" dirty="0"/>
              <a:t> you</a:t>
            </a:r>
            <a:r>
              <a:rPr sz="2200" spc="-90" dirty="0"/>
              <a:t> </a:t>
            </a:r>
            <a:r>
              <a:rPr sz="2200" spc="-130" dirty="0"/>
              <a:t>close</a:t>
            </a:r>
            <a:r>
              <a:rPr sz="2200" spc="-95" dirty="0"/>
              <a:t> </a:t>
            </a:r>
            <a:r>
              <a:rPr sz="2200" dirty="0"/>
              <a:t>to</a:t>
            </a:r>
            <a:r>
              <a:rPr sz="2200" spc="-90" dirty="0"/>
              <a:t> </a:t>
            </a:r>
            <a:r>
              <a:rPr sz="2200" spc="-10" dirty="0"/>
              <a:t>training </a:t>
            </a:r>
            <a:r>
              <a:rPr sz="2200" spc="-85" dirty="0"/>
              <a:t>data</a:t>
            </a:r>
            <a:r>
              <a:rPr sz="2200" spc="-90" dirty="0"/>
              <a:t> </a:t>
            </a:r>
            <a:r>
              <a:rPr sz="2200" spc="-80" dirty="0"/>
              <a:t>which</a:t>
            </a:r>
            <a:r>
              <a:rPr sz="2200" spc="-85" dirty="0"/>
              <a:t> </a:t>
            </a:r>
            <a:r>
              <a:rPr sz="2200" spc="-120" dirty="0"/>
              <a:t>is</a:t>
            </a:r>
            <a:r>
              <a:rPr sz="2200" spc="-85" dirty="0"/>
              <a:t> </a:t>
            </a:r>
            <a:r>
              <a:rPr sz="2200" spc="-55" dirty="0"/>
              <a:t>hopefully</a:t>
            </a:r>
            <a:r>
              <a:rPr sz="2200" spc="-90" dirty="0"/>
              <a:t> </a:t>
            </a:r>
            <a:r>
              <a:rPr sz="2200" spc="-130" dirty="0"/>
              <a:t>close</a:t>
            </a:r>
            <a:r>
              <a:rPr sz="2200" spc="-90" dirty="0"/>
              <a:t> </a:t>
            </a:r>
            <a:r>
              <a:rPr sz="2200" dirty="0"/>
              <a:t>to</a:t>
            </a:r>
            <a:r>
              <a:rPr sz="2200" spc="-85" dirty="0"/>
              <a:t> </a:t>
            </a:r>
            <a:r>
              <a:rPr sz="2200" spc="-40" dirty="0"/>
              <a:t>the</a:t>
            </a:r>
            <a:r>
              <a:rPr sz="2200" spc="-90" dirty="0"/>
              <a:t> </a:t>
            </a:r>
            <a:r>
              <a:rPr sz="2200" spc="-80" dirty="0"/>
              <a:t>underlying</a:t>
            </a:r>
            <a:r>
              <a:rPr sz="2200" spc="-95" dirty="0"/>
              <a:t> </a:t>
            </a:r>
            <a:r>
              <a:rPr sz="2200" spc="-10" dirty="0"/>
              <a:t>distribution</a:t>
            </a:r>
            <a:endParaRPr sz="2200" dirty="0"/>
          </a:p>
          <a:p>
            <a:pPr marL="203835" indent="-191135">
              <a:spcBef>
                <a:spcPts val="1180"/>
              </a:spcBef>
              <a:buChar char="•"/>
              <a:tabLst>
                <a:tab pos="203835" algn="l"/>
              </a:tabLst>
            </a:pPr>
            <a:r>
              <a:rPr sz="2400" spc="-90" dirty="0"/>
              <a:t>Optimizing </a:t>
            </a:r>
            <a:r>
              <a:rPr sz="2400" spc="-80" dirty="0"/>
              <a:t>regularization</a:t>
            </a:r>
            <a:r>
              <a:rPr sz="2400" spc="-85" dirty="0"/>
              <a:t> </a:t>
            </a:r>
            <a:r>
              <a:rPr sz="2400" spc="-145" dirty="0"/>
              <a:t>encourages</a:t>
            </a:r>
            <a:r>
              <a:rPr sz="2400" spc="-50" dirty="0"/>
              <a:t> </a:t>
            </a:r>
            <a:r>
              <a:rPr sz="2400" b="1" spc="-190" dirty="0"/>
              <a:t>simple</a:t>
            </a:r>
            <a:r>
              <a:rPr sz="2400" b="1" spc="-75" dirty="0"/>
              <a:t> </a:t>
            </a:r>
            <a:r>
              <a:rPr sz="2400" spc="-10" dirty="0"/>
              <a:t>models</a:t>
            </a:r>
            <a:endParaRPr sz="2400" dirty="0"/>
          </a:p>
          <a:p>
            <a:pPr marL="717550" marR="401320" lvl="1" indent="-266065">
              <a:spcBef>
                <a:spcPts val="635"/>
              </a:spcBef>
              <a:buClr>
                <a:srgbClr val="434343"/>
              </a:buClr>
              <a:buSzPct val="79545"/>
              <a:buChar char="▪"/>
              <a:tabLst>
                <a:tab pos="717550" algn="l"/>
              </a:tabLst>
            </a:pPr>
            <a:r>
              <a:rPr sz="2200" spc="-105" dirty="0"/>
              <a:t>Simpler</a:t>
            </a:r>
            <a:r>
              <a:rPr sz="2200" spc="-95" dirty="0"/>
              <a:t> </a:t>
            </a:r>
            <a:r>
              <a:rPr sz="2200" spc="-100" dirty="0"/>
              <a:t>models</a:t>
            </a:r>
            <a:r>
              <a:rPr sz="2200" spc="-85" dirty="0"/>
              <a:t> </a:t>
            </a:r>
            <a:r>
              <a:rPr sz="2200" spc="-100" dirty="0"/>
              <a:t>tends</a:t>
            </a:r>
            <a:r>
              <a:rPr sz="2200" spc="-85" dirty="0"/>
              <a:t> </a:t>
            </a:r>
            <a:r>
              <a:rPr sz="2200" dirty="0"/>
              <a:t>to</a:t>
            </a:r>
            <a:r>
              <a:rPr sz="2200" spc="-90" dirty="0"/>
              <a:t> </a:t>
            </a:r>
            <a:r>
              <a:rPr sz="2200" spc="-130" dirty="0"/>
              <a:t>have</a:t>
            </a:r>
            <a:r>
              <a:rPr sz="2200" spc="-90" dirty="0"/>
              <a:t> smaller </a:t>
            </a:r>
            <a:r>
              <a:rPr sz="2200" spc="-110" dirty="0"/>
              <a:t>variance</a:t>
            </a:r>
            <a:r>
              <a:rPr sz="2200" spc="-95" dirty="0"/>
              <a:t> </a:t>
            </a:r>
            <a:r>
              <a:rPr sz="2200" spc="-45" dirty="0"/>
              <a:t>in</a:t>
            </a:r>
            <a:r>
              <a:rPr sz="2200" spc="-85" dirty="0"/>
              <a:t> </a:t>
            </a:r>
            <a:r>
              <a:rPr sz="2200" spc="-10" dirty="0"/>
              <a:t>future </a:t>
            </a:r>
            <a:r>
              <a:rPr sz="2200" spc="-75" dirty="0"/>
              <a:t>predictions,</a:t>
            </a:r>
            <a:r>
              <a:rPr sz="2200" spc="-85" dirty="0"/>
              <a:t> </a:t>
            </a:r>
            <a:r>
              <a:rPr sz="2200" spc="-114" dirty="0"/>
              <a:t>making</a:t>
            </a:r>
            <a:r>
              <a:rPr sz="2200" spc="-85" dirty="0"/>
              <a:t> </a:t>
            </a:r>
            <a:r>
              <a:rPr sz="2200" spc="-55" dirty="0"/>
              <a:t>prediction</a:t>
            </a:r>
            <a:r>
              <a:rPr sz="2200" spc="-50" dirty="0"/>
              <a:t> </a:t>
            </a:r>
            <a:r>
              <a:rPr sz="2200" b="1" spc="-10" dirty="0"/>
              <a:t>stable</a:t>
            </a:r>
            <a:r>
              <a:rPr lang="en-US" sz="2200" spc="-10" dirty="0"/>
              <a:t>.</a:t>
            </a:r>
            <a:endParaRPr sz="22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9575" y="2057251"/>
            <a:ext cx="4964455" cy="4301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7574" y="2669724"/>
            <a:ext cx="3784426" cy="562655"/>
          </a:xfrm>
          <a:prstGeom prst="rect">
            <a:avLst/>
          </a:prstGeom>
          <a:ln w="15874">
            <a:solidFill>
              <a:srgbClr val="FF0000"/>
            </a:solidFill>
          </a:ln>
        </p:spPr>
        <p:txBody>
          <a:bodyPr vert="horz" wrap="square" lIns="0" tIns="20320" rIns="0" bIns="0" rtlCol="0">
            <a:spAutoFit/>
          </a:bodyPr>
          <a:lstStyle/>
          <a:p>
            <a:pPr marL="85090" marR="307340">
              <a:lnSpc>
                <a:spcPct val="100699"/>
              </a:lnSpc>
              <a:spcBef>
                <a:spcPts val="160"/>
              </a:spcBef>
            </a:pPr>
            <a:r>
              <a:rPr sz="1800" b="1" dirty="0">
                <a:solidFill>
                  <a:srgbClr val="244061"/>
                </a:solidFill>
              </a:rPr>
              <a:t>Training</a:t>
            </a:r>
            <a:r>
              <a:rPr sz="1800" b="1" spc="120" dirty="0">
                <a:solidFill>
                  <a:srgbClr val="244061"/>
                </a:solidFill>
              </a:rPr>
              <a:t> </a:t>
            </a:r>
            <a:r>
              <a:rPr sz="1800" b="1" spc="-70" dirty="0">
                <a:solidFill>
                  <a:srgbClr val="244061"/>
                </a:solidFill>
              </a:rPr>
              <a:t>Loss</a:t>
            </a:r>
            <a:r>
              <a:rPr sz="1800" b="1" spc="155" dirty="0">
                <a:solidFill>
                  <a:srgbClr val="244061"/>
                </a:solidFill>
              </a:rPr>
              <a:t> </a:t>
            </a:r>
            <a:r>
              <a:rPr sz="1800" dirty="0">
                <a:solidFill>
                  <a:srgbClr val="244061"/>
                </a:solidFill>
              </a:rPr>
              <a:t>measures</a:t>
            </a:r>
            <a:r>
              <a:rPr sz="1800" spc="130" dirty="0">
                <a:solidFill>
                  <a:srgbClr val="244061"/>
                </a:solidFill>
              </a:rPr>
              <a:t> </a:t>
            </a:r>
            <a:r>
              <a:rPr sz="1800" spc="55" dirty="0">
                <a:solidFill>
                  <a:srgbClr val="244061"/>
                </a:solidFill>
              </a:rPr>
              <a:t>how </a:t>
            </a:r>
            <a:r>
              <a:rPr sz="1800" spc="50" dirty="0">
                <a:solidFill>
                  <a:srgbClr val="244061"/>
                </a:solidFill>
              </a:rPr>
              <a:t>well</a:t>
            </a:r>
            <a:r>
              <a:rPr sz="1800" spc="-30" dirty="0">
                <a:solidFill>
                  <a:srgbClr val="244061"/>
                </a:solidFill>
              </a:rPr>
              <a:t> </a:t>
            </a:r>
            <a:r>
              <a:rPr lang="en-US" sz="1800" spc="-30" dirty="0">
                <a:solidFill>
                  <a:srgbClr val="244061"/>
                </a:solidFill>
              </a:rPr>
              <a:t>the </a:t>
            </a:r>
            <a:r>
              <a:rPr sz="1800" spc="70" dirty="0">
                <a:solidFill>
                  <a:srgbClr val="244061"/>
                </a:solidFill>
              </a:rPr>
              <a:t>model</a:t>
            </a:r>
            <a:r>
              <a:rPr sz="1800" spc="-30" dirty="0">
                <a:solidFill>
                  <a:srgbClr val="244061"/>
                </a:solidFill>
              </a:rPr>
              <a:t> </a:t>
            </a:r>
            <a:r>
              <a:rPr sz="1800" spc="95" dirty="0">
                <a:solidFill>
                  <a:srgbClr val="244061"/>
                </a:solidFill>
              </a:rPr>
              <a:t>fit</a:t>
            </a:r>
            <a:r>
              <a:rPr lang="en-US" sz="1800" spc="95" dirty="0">
                <a:solidFill>
                  <a:srgbClr val="244061"/>
                </a:solidFill>
              </a:rPr>
              <a:t>s</a:t>
            </a:r>
            <a:r>
              <a:rPr sz="1800" spc="-25" dirty="0">
                <a:solidFill>
                  <a:srgbClr val="244061"/>
                </a:solidFill>
              </a:rPr>
              <a:t> </a:t>
            </a:r>
            <a:r>
              <a:rPr sz="1800" spc="60" dirty="0">
                <a:solidFill>
                  <a:srgbClr val="244061"/>
                </a:solidFill>
              </a:rPr>
              <a:t>training</a:t>
            </a:r>
            <a:r>
              <a:rPr sz="1800" spc="-30" dirty="0">
                <a:solidFill>
                  <a:srgbClr val="244061"/>
                </a:solidFill>
              </a:rPr>
              <a:t> </a:t>
            </a:r>
            <a:r>
              <a:rPr sz="1800" spc="-20" dirty="0">
                <a:solidFill>
                  <a:srgbClr val="244061"/>
                </a:solidFill>
              </a:rPr>
              <a:t>data</a:t>
            </a:r>
            <a:endParaRPr sz="1800" dirty="0"/>
          </a:p>
        </p:txBody>
      </p:sp>
      <p:sp>
        <p:nvSpPr>
          <p:cNvPr id="6" name="object 6"/>
          <p:cNvSpPr txBox="1"/>
          <p:nvPr/>
        </p:nvSpPr>
        <p:spPr>
          <a:xfrm>
            <a:off x="5234750" y="2701249"/>
            <a:ext cx="3288029" cy="569067"/>
          </a:xfrm>
          <a:prstGeom prst="rect">
            <a:avLst/>
          </a:prstGeom>
          <a:ln w="15874">
            <a:solidFill>
              <a:srgbClr val="FF0000"/>
            </a:solidFill>
          </a:ln>
        </p:spPr>
        <p:txBody>
          <a:bodyPr vert="horz" wrap="square" lIns="0" tIns="26670" rIns="0" bIns="0" rtlCol="0">
            <a:spAutoFit/>
          </a:bodyPr>
          <a:lstStyle/>
          <a:p>
            <a:pPr marL="85725" marR="488950">
              <a:lnSpc>
                <a:spcPct val="100699"/>
              </a:lnSpc>
              <a:spcBef>
                <a:spcPts val="210"/>
              </a:spcBef>
            </a:pPr>
            <a:r>
              <a:rPr sz="1800" b="1" dirty="0">
                <a:solidFill>
                  <a:srgbClr val="244061"/>
                </a:solidFill>
              </a:rPr>
              <a:t>Regularization</a:t>
            </a:r>
            <a:r>
              <a:rPr sz="1800" spc="-55" dirty="0">
                <a:solidFill>
                  <a:srgbClr val="244061"/>
                </a:solidFill>
              </a:rPr>
              <a:t> </a:t>
            </a:r>
            <a:r>
              <a:rPr sz="1800" spc="-10" dirty="0">
                <a:solidFill>
                  <a:srgbClr val="244061"/>
                </a:solidFill>
              </a:rPr>
              <a:t>measures </a:t>
            </a:r>
            <a:r>
              <a:rPr sz="1800" dirty="0">
                <a:solidFill>
                  <a:srgbClr val="244061"/>
                </a:solidFill>
              </a:rPr>
              <a:t>complexity</a:t>
            </a:r>
            <a:r>
              <a:rPr sz="1800" spc="-20" dirty="0">
                <a:solidFill>
                  <a:srgbClr val="244061"/>
                </a:solidFill>
              </a:rPr>
              <a:t> </a:t>
            </a:r>
            <a:r>
              <a:rPr sz="1800" dirty="0">
                <a:solidFill>
                  <a:srgbClr val="244061"/>
                </a:solidFill>
              </a:rPr>
              <a:t>of</a:t>
            </a:r>
            <a:r>
              <a:rPr sz="1800" spc="-5" dirty="0">
                <a:solidFill>
                  <a:srgbClr val="244061"/>
                </a:solidFill>
              </a:rPr>
              <a:t> </a:t>
            </a:r>
            <a:r>
              <a:rPr sz="1800" spc="-10" dirty="0">
                <a:solidFill>
                  <a:srgbClr val="244061"/>
                </a:solidFill>
              </a:rPr>
              <a:t>trees</a:t>
            </a:r>
            <a:endParaRPr sz="1800" dirty="0"/>
          </a:p>
        </p:txBody>
      </p:sp>
      <p:grpSp>
        <p:nvGrpSpPr>
          <p:cNvPr id="7" name="object 7"/>
          <p:cNvGrpSpPr/>
          <p:nvPr/>
        </p:nvGrpSpPr>
        <p:grpSpPr>
          <a:xfrm>
            <a:off x="2571537" y="2502586"/>
            <a:ext cx="4315460" cy="207010"/>
            <a:chOff x="2571537" y="1645336"/>
            <a:chExt cx="4315460" cy="207010"/>
          </a:xfrm>
        </p:grpSpPr>
        <p:sp>
          <p:nvSpPr>
            <p:cNvPr id="8" name="object 8"/>
            <p:cNvSpPr/>
            <p:nvPr/>
          </p:nvSpPr>
          <p:spPr>
            <a:xfrm>
              <a:off x="2579474" y="1678984"/>
              <a:ext cx="1265555" cy="133985"/>
            </a:xfrm>
            <a:custGeom>
              <a:avLst/>
              <a:gdLst/>
              <a:ahLst/>
              <a:cxnLst/>
              <a:rect l="l" t="t" r="r" b="b"/>
              <a:pathLst>
                <a:path w="1265554" h="133985">
                  <a:moveTo>
                    <a:pt x="0" y="133490"/>
                  </a:moveTo>
                  <a:lnTo>
                    <a:pt x="1264995" y="0"/>
                  </a:lnTo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24842" y="1663103"/>
              <a:ext cx="50800" cy="35560"/>
            </a:xfrm>
            <a:custGeom>
              <a:avLst/>
              <a:gdLst/>
              <a:ahLst/>
              <a:cxnLst/>
              <a:rect l="l" t="t" r="r" b="b"/>
              <a:pathLst>
                <a:path w="50800" h="35560">
                  <a:moveTo>
                    <a:pt x="3747" y="35508"/>
                  </a:moveTo>
                  <a:lnTo>
                    <a:pt x="19627" y="15880"/>
                  </a:lnTo>
                  <a:lnTo>
                    <a:pt x="0" y="0"/>
                  </a:lnTo>
                  <a:lnTo>
                    <a:pt x="50652" y="12606"/>
                  </a:lnTo>
                  <a:lnTo>
                    <a:pt x="3747" y="35508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824842" y="1663103"/>
              <a:ext cx="50800" cy="35560"/>
            </a:xfrm>
            <a:custGeom>
              <a:avLst/>
              <a:gdLst/>
              <a:ahLst/>
              <a:cxnLst/>
              <a:rect l="l" t="t" r="r" b="b"/>
              <a:pathLst>
                <a:path w="50800" h="35560">
                  <a:moveTo>
                    <a:pt x="19627" y="15880"/>
                  </a:moveTo>
                  <a:lnTo>
                    <a:pt x="3747" y="35508"/>
                  </a:lnTo>
                  <a:lnTo>
                    <a:pt x="50652" y="12606"/>
                  </a:lnTo>
                  <a:lnTo>
                    <a:pt x="0" y="0"/>
                  </a:lnTo>
                  <a:lnTo>
                    <a:pt x="19627" y="15880"/>
                  </a:lnTo>
                  <a:close/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496022" y="1668739"/>
              <a:ext cx="1383030" cy="175260"/>
            </a:xfrm>
            <a:custGeom>
              <a:avLst/>
              <a:gdLst/>
              <a:ahLst/>
              <a:cxnLst/>
              <a:rect l="l" t="t" r="r" b="b"/>
              <a:pathLst>
                <a:path w="1383029" h="175260">
                  <a:moveTo>
                    <a:pt x="1382726" y="175258"/>
                  </a:moveTo>
                  <a:lnTo>
                    <a:pt x="0" y="0"/>
                  </a:lnTo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65073" y="1653273"/>
              <a:ext cx="51435" cy="35560"/>
            </a:xfrm>
            <a:custGeom>
              <a:avLst/>
              <a:gdLst/>
              <a:ahLst/>
              <a:cxnLst/>
              <a:rect l="l" t="t" r="r" b="b"/>
              <a:pathLst>
                <a:path w="51435" h="35560">
                  <a:moveTo>
                    <a:pt x="46415" y="35422"/>
                  </a:moveTo>
                  <a:lnTo>
                    <a:pt x="0" y="11543"/>
                  </a:lnTo>
                  <a:lnTo>
                    <a:pt x="50905" y="0"/>
                  </a:lnTo>
                  <a:lnTo>
                    <a:pt x="30949" y="15466"/>
                  </a:lnTo>
                  <a:lnTo>
                    <a:pt x="46415" y="35422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65073" y="1653273"/>
              <a:ext cx="51435" cy="35560"/>
            </a:xfrm>
            <a:custGeom>
              <a:avLst/>
              <a:gdLst/>
              <a:ahLst/>
              <a:cxnLst/>
              <a:rect l="l" t="t" r="r" b="b"/>
              <a:pathLst>
                <a:path w="51435" h="35560">
                  <a:moveTo>
                    <a:pt x="30949" y="15466"/>
                  </a:moveTo>
                  <a:lnTo>
                    <a:pt x="50905" y="0"/>
                  </a:lnTo>
                  <a:lnTo>
                    <a:pt x="0" y="11543"/>
                  </a:lnTo>
                  <a:lnTo>
                    <a:pt x="46415" y="35422"/>
                  </a:lnTo>
                  <a:lnTo>
                    <a:pt x="30949" y="15466"/>
                  </a:lnTo>
                  <a:close/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6355" y="293950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dirty="0">
                <a:solidFill>
                  <a:schemeClr val="tx1"/>
                </a:solidFill>
              </a:rPr>
              <a:t>Bias-Variance Tradeoff</a:t>
            </a:r>
            <a:endParaRPr spc="6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6355" y="1197276"/>
            <a:ext cx="6296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 dirty="0"/>
              <a:t>Consider</a:t>
            </a:r>
            <a:r>
              <a:rPr sz="1800" spc="60" dirty="0"/>
              <a:t> </a:t>
            </a:r>
            <a:r>
              <a:rPr sz="1800" spc="80" dirty="0"/>
              <a:t>the</a:t>
            </a:r>
            <a:r>
              <a:rPr sz="1800" spc="65" dirty="0"/>
              <a:t> </a:t>
            </a:r>
            <a:r>
              <a:rPr sz="1800" dirty="0"/>
              <a:t>example</a:t>
            </a:r>
            <a:r>
              <a:rPr sz="1800" spc="65" dirty="0"/>
              <a:t> </a:t>
            </a:r>
            <a:r>
              <a:rPr sz="1800" spc="95" dirty="0"/>
              <a:t>of</a:t>
            </a:r>
            <a:r>
              <a:rPr sz="1800" spc="55" dirty="0"/>
              <a:t> </a:t>
            </a:r>
            <a:r>
              <a:rPr sz="1800" spc="50" dirty="0"/>
              <a:t>learning</a:t>
            </a:r>
            <a:r>
              <a:rPr sz="1800" spc="60" dirty="0"/>
              <a:t> </a:t>
            </a:r>
            <a:r>
              <a:rPr sz="1800" spc="65" dirty="0"/>
              <a:t>tree</a:t>
            </a:r>
            <a:r>
              <a:rPr sz="1800" spc="60" dirty="0"/>
              <a:t> </a:t>
            </a:r>
            <a:r>
              <a:rPr sz="1800" spc="85" dirty="0"/>
              <a:t>on</a:t>
            </a:r>
            <a:r>
              <a:rPr sz="1800" spc="60" dirty="0"/>
              <a:t> </a:t>
            </a:r>
            <a:r>
              <a:rPr sz="1800" dirty="0"/>
              <a:t>a</a:t>
            </a:r>
            <a:r>
              <a:rPr sz="1800" spc="60" dirty="0"/>
              <a:t> </a:t>
            </a:r>
            <a:r>
              <a:rPr sz="1800" dirty="0"/>
              <a:t>single</a:t>
            </a:r>
            <a:r>
              <a:rPr sz="1800" spc="65" dirty="0"/>
              <a:t> </a:t>
            </a:r>
            <a:r>
              <a:rPr sz="1800" dirty="0"/>
              <a:t>variable</a:t>
            </a:r>
            <a:r>
              <a:rPr sz="1800" spc="65" dirty="0"/>
              <a:t> </a:t>
            </a:r>
            <a:r>
              <a:rPr sz="1800" spc="85" dirty="0"/>
              <a:t>t</a:t>
            </a:r>
            <a:endParaRPr sz="18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17950" y="2236225"/>
            <a:ext cx="4508099" cy="34244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478839" y="2888965"/>
            <a:ext cx="685800" cy="97790"/>
            <a:chOff x="1383920" y="2363784"/>
            <a:chExt cx="685800" cy="97790"/>
          </a:xfrm>
        </p:grpSpPr>
        <p:sp>
          <p:nvSpPr>
            <p:cNvPr id="6" name="object 6"/>
            <p:cNvSpPr/>
            <p:nvPr/>
          </p:nvSpPr>
          <p:spPr>
            <a:xfrm>
              <a:off x="1390270" y="2370134"/>
              <a:ext cx="648335" cy="72390"/>
            </a:xfrm>
            <a:custGeom>
              <a:avLst/>
              <a:gdLst/>
              <a:ahLst/>
              <a:cxnLst/>
              <a:rect l="l" t="t" r="r" b="b"/>
              <a:pathLst>
                <a:path w="648335" h="72389">
                  <a:moveTo>
                    <a:pt x="0" y="0"/>
                  </a:moveTo>
                  <a:lnTo>
                    <a:pt x="648241" y="71995"/>
                  </a:lnTo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022741" y="2426359"/>
              <a:ext cx="40640" cy="28575"/>
            </a:xfrm>
            <a:custGeom>
              <a:avLst/>
              <a:gdLst/>
              <a:ahLst/>
              <a:cxnLst/>
              <a:rect l="l" t="t" r="r" b="b"/>
              <a:pathLst>
                <a:path w="40639" h="28575">
                  <a:moveTo>
                    <a:pt x="0" y="28389"/>
                  </a:moveTo>
                  <a:lnTo>
                    <a:pt x="15771" y="15771"/>
                  </a:lnTo>
                  <a:lnTo>
                    <a:pt x="3152" y="0"/>
                  </a:lnTo>
                  <a:lnTo>
                    <a:pt x="40576" y="18526"/>
                  </a:lnTo>
                  <a:lnTo>
                    <a:pt x="0" y="283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022741" y="2426359"/>
              <a:ext cx="40640" cy="28575"/>
            </a:xfrm>
            <a:custGeom>
              <a:avLst/>
              <a:gdLst/>
              <a:ahLst/>
              <a:cxnLst/>
              <a:rect l="l" t="t" r="r" b="b"/>
              <a:pathLst>
                <a:path w="40639" h="28575">
                  <a:moveTo>
                    <a:pt x="15771" y="15771"/>
                  </a:moveTo>
                  <a:lnTo>
                    <a:pt x="0" y="28389"/>
                  </a:lnTo>
                  <a:lnTo>
                    <a:pt x="40576" y="18526"/>
                  </a:lnTo>
                  <a:lnTo>
                    <a:pt x="3152" y="0"/>
                  </a:lnTo>
                  <a:lnTo>
                    <a:pt x="15771" y="15771"/>
                  </a:lnTo>
                  <a:close/>
                </a:path>
              </a:pathLst>
            </a:custGeom>
            <a:ln w="126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34913" y="2756987"/>
            <a:ext cx="8255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/>
              <a:t>Raw</a:t>
            </a:r>
            <a:r>
              <a:rPr b="1" spc="-15" dirty="0"/>
              <a:t> </a:t>
            </a:r>
            <a:r>
              <a:rPr b="1" spc="-20" dirty="0"/>
              <a:t>Data</a:t>
            </a:r>
            <a:endParaRPr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1344" y="425686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60">
                <a:solidFill>
                  <a:schemeClr val="tx1"/>
                </a:solidFill>
              </a:rPr>
              <a:t>Define</a:t>
            </a:r>
            <a:r>
              <a:rPr spc="-45">
                <a:solidFill>
                  <a:schemeClr val="tx1"/>
                </a:solidFill>
              </a:rPr>
              <a:t> </a:t>
            </a:r>
            <a:r>
              <a:rPr spc="60">
                <a:solidFill>
                  <a:schemeClr val="tx1"/>
                </a:solidFill>
              </a:rPr>
              <a:t>Complexity</a:t>
            </a:r>
            <a:r>
              <a:rPr spc="-45">
                <a:solidFill>
                  <a:schemeClr val="tx1"/>
                </a:solidFill>
              </a:rPr>
              <a:t> </a:t>
            </a:r>
            <a:r>
              <a:rPr spc="135">
                <a:solidFill>
                  <a:schemeClr val="tx1"/>
                </a:solidFill>
              </a:rPr>
              <a:t>of</a:t>
            </a:r>
            <a:r>
              <a:rPr spc="-45"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a</a:t>
            </a:r>
            <a:r>
              <a:rPr spc="-40">
                <a:solidFill>
                  <a:schemeClr val="tx1"/>
                </a:solidFill>
              </a:rPr>
              <a:t> </a:t>
            </a:r>
            <a:r>
              <a:rPr spc="-20">
                <a:solidFill>
                  <a:schemeClr val="tx1"/>
                </a:solidFill>
              </a:rPr>
              <a:t>Tree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07463" y="2096951"/>
            <a:ext cx="4291799" cy="237913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93258" y="3225952"/>
            <a:ext cx="1460500" cy="407034"/>
            <a:chOff x="2293258" y="2368702"/>
            <a:chExt cx="1460500" cy="407034"/>
          </a:xfrm>
        </p:grpSpPr>
        <p:sp>
          <p:nvSpPr>
            <p:cNvPr id="5" name="object 5"/>
            <p:cNvSpPr/>
            <p:nvPr/>
          </p:nvSpPr>
          <p:spPr>
            <a:xfrm>
              <a:off x="2306276" y="2381720"/>
              <a:ext cx="1434465" cy="381000"/>
            </a:xfrm>
            <a:custGeom>
              <a:avLst/>
              <a:gdLst/>
              <a:ahLst/>
              <a:cxnLst/>
              <a:rect l="l" t="t" r="r" b="b"/>
              <a:pathLst>
                <a:path w="1434464" h="381000">
                  <a:moveTo>
                    <a:pt x="716999" y="380999"/>
                  </a:moveTo>
                  <a:lnTo>
                    <a:pt x="643690" y="380016"/>
                  </a:lnTo>
                  <a:lnTo>
                    <a:pt x="572499" y="377129"/>
                  </a:lnTo>
                  <a:lnTo>
                    <a:pt x="503786" y="372435"/>
                  </a:lnTo>
                  <a:lnTo>
                    <a:pt x="437911" y="366029"/>
                  </a:lnTo>
                  <a:lnTo>
                    <a:pt x="375235" y="358007"/>
                  </a:lnTo>
                  <a:lnTo>
                    <a:pt x="316118" y="348465"/>
                  </a:lnTo>
                  <a:lnTo>
                    <a:pt x="260921" y="337499"/>
                  </a:lnTo>
                  <a:lnTo>
                    <a:pt x="210004" y="325203"/>
                  </a:lnTo>
                  <a:lnTo>
                    <a:pt x="163727" y="311675"/>
                  </a:lnTo>
                  <a:lnTo>
                    <a:pt x="122452" y="297010"/>
                  </a:lnTo>
                  <a:lnTo>
                    <a:pt x="86538" y="281303"/>
                  </a:lnTo>
                  <a:lnTo>
                    <a:pt x="32234" y="247148"/>
                  </a:lnTo>
                  <a:lnTo>
                    <a:pt x="3701" y="209977"/>
                  </a:lnTo>
                  <a:lnTo>
                    <a:pt x="0" y="190499"/>
                  </a:lnTo>
                  <a:lnTo>
                    <a:pt x="3701" y="171022"/>
                  </a:lnTo>
                  <a:lnTo>
                    <a:pt x="32234" y="133851"/>
                  </a:lnTo>
                  <a:lnTo>
                    <a:pt x="86538" y="99696"/>
                  </a:lnTo>
                  <a:lnTo>
                    <a:pt x="122452" y="83989"/>
                  </a:lnTo>
                  <a:lnTo>
                    <a:pt x="163727" y="69324"/>
                  </a:lnTo>
                  <a:lnTo>
                    <a:pt x="210004" y="55796"/>
                  </a:lnTo>
                  <a:lnTo>
                    <a:pt x="260921" y="43500"/>
                  </a:lnTo>
                  <a:lnTo>
                    <a:pt x="316118" y="32534"/>
                  </a:lnTo>
                  <a:lnTo>
                    <a:pt x="375235" y="22992"/>
                  </a:lnTo>
                  <a:lnTo>
                    <a:pt x="437911" y="14970"/>
                  </a:lnTo>
                  <a:lnTo>
                    <a:pt x="503786" y="8564"/>
                  </a:lnTo>
                  <a:lnTo>
                    <a:pt x="572499" y="3870"/>
                  </a:lnTo>
                  <a:lnTo>
                    <a:pt x="643690" y="983"/>
                  </a:lnTo>
                  <a:lnTo>
                    <a:pt x="716999" y="0"/>
                  </a:lnTo>
                  <a:lnTo>
                    <a:pt x="790309" y="983"/>
                  </a:lnTo>
                  <a:lnTo>
                    <a:pt x="861500" y="3870"/>
                  </a:lnTo>
                  <a:lnTo>
                    <a:pt x="930213" y="8564"/>
                  </a:lnTo>
                  <a:lnTo>
                    <a:pt x="996088" y="14970"/>
                  </a:lnTo>
                  <a:lnTo>
                    <a:pt x="1058764" y="22992"/>
                  </a:lnTo>
                  <a:lnTo>
                    <a:pt x="1117881" y="32534"/>
                  </a:lnTo>
                  <a:lnTo>
                    <a:pt x="1173078" y="43500"/>
                  </a:lnTo>
                  <a:lnTo>
                    <a:pt x="1223995" y="55796"/>
                  </a:lnTo>
                  <a:lnTo>
                    <a:pt x="1270272" y="69324"/>
                  </a:lnTo>
                  <a:lnTo>
                    <a:pt x="1311547" y="83989"/>
                  </a:lnTo>
                  <a:lnTo>
                    <a:pt x="1347461" y="99696"/>
                  </a:lnTo>
                  <a:lnTo>
                    <a:pt x="1401765" y="133851"/>
                  </a:lnTo>
                  <a:lnTo>
                    <a:pt x="1430298" y="171022"/>
                  </a:lnTo>
                  <a:lnTo>
                    <a:pt x="1433999" y="190499"/>
                  </a:lnTo>
                  <a:lnTo>
                    <a:pt x="1430298" y="209977"/>
                  </a:lnTo>
                  <a:lnTo>
                    <a:pt x="1401765" y="247148"/>
                  </a:lnTo>
                  <a:lnTo>
                    <a:pt x="1347461" y="281303"/>
                  </a:lnTo>
                  <a:lnTo>
                    <a:pt x="1311547" y="297010"/>
                  </a:lnTo>
                  <a:lnTo>
                    <a:pt x="1270272" y="311675"/>
                  </a:lnTo>
                  <a:lnTo>
                    <a:pt x="1223995" y="325203"/>
                  </a:lnTo>
                  <a:lnTo>
                    <a:pt x="1173078" y="337499"/>
                  </a:lnTo>
                  <a:lnTo>
                    <a:pt x="1117881" y="348465"/>
                  </a:lnTo>
                  <a:lnTo>
                    <a:pt x="1058764" y="358007"/>
                  </a:lnTo>
                  <a:lnTo>
                    <a:pt x="996088" y="366029"/>
                  </a:lnTo>
                  <a:lnTo>
                    <a:pt x="930213" y="372435"/>
                  </a:lnTo>
                  <a:lnTo>
                    <a:pt x="861500" y="377129"/>
                  </a:lnTo>
                  <a:lnTo>
                    <a:pt x="790309" y="380016"/>
                  </a:lnTo>
                  <a:lnTo>
                    <a:pt x="716999" y="380999"/>
                  </a:lnTo>
                  <a:close/>
                </a:path>
              </a:pathLst>
            </a:custGeom>
            <a:solidFill>
              <a:srgbClr val="72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306276" y="2381720"/>
              <a:ext cx="1434465" cy="381000"/>
            </a:xfrm>
            <a:custGeom>
              <a:avLst/>
              <a:gdLst/>
              <a:ahLst/>
              <a:cxnLst/>
              <a:rect l="l" t="t" r="r" b="b"/>
              <a:pathLst>
                <a:path w="1434464" h="381000">
                  <a:moveTo>
                    <a:pt x="0" y="190499"/>
                  </a:moveTo>
                  <a:lnTo>
                    <a:pt x="3701" y="171022"/>
                  </a:lnTo>
                  <a:lnTo>
                    <a:pt x="14566" y="152107"/>
                  </a:lnTo>
                  <a:lnTo>
                    <a:pt x="56345" y="116348"/>
                  </a:lnTo>
                  <a:lnTo>
                    <a:pt x="122452" y="83989"/>
                  </a:lnTo>
                  <a:lnTo>
                    <a:pt x="163727" y="69324"/>
                  </a:lnTo>
                  <a:lnTo>
                    <a:pt x="210004" y="55796"/>
                  </a:lnTo>
                  <a:lnTo>
                    <a:pt x="260921" y="43500"/>
                  </a:lnTo>
                  <a:lnTo>
                    <a:pt x="316118" y="32534"/>
                  </a:lnTo>
                  <a:lnTo>
                    <a:pt x="375235" y="22992"/>
                  </a:lnTo>
                  <a:lnTo>
                    <a:pt x="437911" y="14970"/>
                  </a:lnTo>
                  <a:lnTo>
                    <a:pt x="503786" y="8564"/>
                  </a:lnTo>
                  <a:lnTo>
                    <a:pt x="572499" y="3870"/>
                  </a:lnTo>
                  <a:lnTo>
                    <a:pt x="643690" y="983"/>
                  </a:lnTo>
                  <a:lnTo>
                    <a:pt x="716999" y="0"/>
                  </a:lnTo>
                  <a:lnTo>
                    <a:pt x="790309" y="983"/>
                  </a:lnTo>
                  <a:lnTo>
                    <a:pt x="861500" y="3870"/>
                  </a:lnTo>
                  <a:lnTo>
                    <a:pt x="930213" y="8564"/>
                  </a:lnTo>
                  <a:lnTo>
                    <a:pt x="996088" y="14970"/>
                  </a:lnTo>
                  <a:lnTo>
                    <a:pt x="1058764" y="22992"/>
                  </a:lnTo>
                  <a:lnTo>
                    <a:pt x="1117881" y="32534"/>
                  </a:lnTo>
                  <a:lnTo>
                    <a:pt x="1173078" y="43500"/>
                  </a:lnTo>
                  <a:lnTo>
                    <a:pt x="1223995" y="55796"/>
                  </a:lnTo>
                  <a:lnTo>
                    <a:pt x="1270272" y="69324"/>
                  </a:lnTo>
                  <a:lnTo>
                    <a:pt x="1311547" y="83989"/>
                  </a:lnTo>
                  <a:lnTo>
                    <a:pt x="1347461" y="99696"/>
                  </a:lnTo>
                  <a:lnTo>
                    <a:pt x="1401765" y="133851"/>
                  </a:lnTo>
                  <a:lnTo>
                    <a:pt x="1430298" y="171022"/>
                  </a:lnTo>
                  <a:lnTo>
                    <a:pt x="1433999" y="190499"/>
                  </a:lnTo>
                  <a:lnTo>
                    <a:pt x="1419433" y="228892"/>
                  </a:lnTo>
                  <a:lnTo>
                    <a:pt x="1377654" y="264651"/>
                  </a:lnTo>
                  <a:lnTo>
                    <a:pt x="1311547" y="297010"/>
                  </a:lnTo>
                  <a:lnTo>
                    <a:pt x="1270272" y="311675"/>
                  </a:lnTo>
                  <a:lnTo>
                    <a:pt x="1223995" y="325203"/>
                  </a:lnTo>
                  <a:lnTo>
                    <a:pt x="1173078" y="337499"/>
                  </a:lnTo>
                  <a:lnTo>
                    <a:pt x="1117881" y="348465"/>
                  </a:lnTo>
                  <a:lnTo>
                    <a:pt x="1058764" y="358007"/>
                  </a:lnTo>
                  <a:lnTo>
                    <a:pt x="996088" y="366029"/>
                  </a:lnTo>
                  <a:lnTo>
                    <a:pt x="930213" y="372435"/>
                  </a:lnTo>
                  <a:lnTo>
                    <a:pt x="861500" y="377129"/>
                  </a:lnTo>
                  <a:lnTo>
                    <a:pt x="790309" y="380016"/>
                  </a:lnTo>
                  <a:lnTo>
                    <a:pt x="716999" y="380999"/>
                  </a:lnTo>
                  <a:lnTo>
                    <a:pt x="643690" y="380016"/>
                  </a:lnTo>
                  <a:lnTo>
                    <a:pt x="572499" y="377129"/>
                  </a:lnTo>
                  <a:lnTo>
                    <a:pt x="503786" y="372435"/>
                  </a:lnTo>
                  <a:lnTo>
                    <a:pt x="437911" y="366029"/>
                  </a:lnTo>
                  <a:lnTo>
                    <a:pt x="375235" y="358007"/>
                  </a:lnTo>
                  <a:lnTo>
                    <a:pt x="316118" y="348465"/>
                  </a:lnTo>
                  <a:lnTo>
                    <a:pt x="260921" y="337499"/>
                  </a:lnTo>
                  <a:lnTo>
                    <a:pt x="210004" y="325203"/>
                  </a:lnTo>
                  <a:lnTo>
                    <a:pt x="163727" y="311675"/>
                  </a:lnTo>
                  <a:lnTo>
                    <a:pt x="122452" y="297010"/>
                  </a:lnTo>
                  <a:lnTo>
                    <a:pt x="86538" y="281303"/>
                  </a:lnTo>
                  <a:lnTo>
                    <a:pt x="32234" y="247148"/>
                  </a:lnTo>
                  <a:lnTo>
                    <a:pt x="3701" y="209977"/>
                  </a:lnTo>
                  <a:lnTo>
                    <a:pt x="0" y="190499"/>
                  </a:lnTo>
                  <a:close/>
                </a:path>
              </a:pathLst>
            </a:custGeom>
            <a:ln w="25549">
              <a:solidFill>
                <a:srgbClr val="88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662247" y="3304883"/>
            <a:ext cx="721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rgbClr val="FFFFFF"/>
                </a:solidFill>
              </a:rPr>
              <a:t>age</a:t>
            </a:r>
            <a:r>
              <a:rPr spc="-1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&lt;</a:t>
            </a:r>
            <a:r>
              <a:rPr spc="-10">
                <a:solidFill>
                  <a:srgbClr val="FFFFFF"/>
                </a:solidFill>
              </a:rPr>
              <a:t> </a:t>
            </a:r>
            <a:r>
              <a:rPr spc="-25">
                <a:solidFill>
                  <a:srgbClr val="FFFFFF"/>
                </a:solidFill>
              </a:rPr>
              <a:t>15</a:t>
            </a:r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516493" y="3878952"/>
            <a:ext cx="1460500" cy="407034"/>
            <a:chOff x="1516493" y="3021702"/>
            <a:chExt cx="1460500" cy="407034"/>
          </a:xfrm>
        </p:grpSpPr>
        <p:sp>
          <p:nvSpPr>
            <p:cNvPr id="9" name="object 9"/>
            <p:cNvSpPr/>
            <p:nvPr/>
          </p:nvSpPr>
          <p:spPr>
            <a:xfrm>
              <a:off x="1529511" y="3034719"/>
              <a:ext cx="1434465" cy="381000"/>
            </a:xfrm>
            <a:custGeom>
              <a:avLst/>
              <a:gdLst/>
              <a:ahLst/>
              <a:cxnLst/>
              <a:rect l="l" t="t" r="r" b="b"/>
              <a:pathLst>
                <a:path w="1434464" h="381000">
                  <a:moveTo>
                    <a:pt x="716999" y="380999"/>
                  </a:moveTo>
                  <a:lnTo>
                    <a:pt x="643690" y="380016"/>
                  </a:lnTo>
                  <a:lnTo>
                    <a:pt x="572499" y="377129"/>
                  </a:lnTo>
                  <a:lnTo>
                    <a:pt x="503786" y="372435"/>
                  </a:lnTo>
                  <a:lnTo>
                    <a:pt x="437911" y="366029"/>
                  </a:lnTo>
                  <a:lnTo>
                    <a:pt x="375235" y="358007"/>
                  </a:lnTo>
                  <a:lnTo>
                    <a:pt x="316118" y="348465"/>
                  </a:lnTo>
                  <a:lnTo>
                    <a:pt x="260921" y="337498"/>
                  </a:lnTo>
                  <a:lnTo>
                    <a:pt x="210004" y="325203"/>
                  </a:lnTo>
                  <a:lnTo>
                    <a:pt x="163727" y="311675"/>
                  </a:lnTo>
                  <a:lnTo>
                    <a:pt x="122452" y="297010"/>
                  </a:lnTo>
                  <a:lnTo>
                    <a:pt x="86538" y="281303"/>
                  </a:lnTo>
                  <a:lnTo>
                    <a:pt x="32234" y="247148"/>
                  </a:lnTo>
                  <a:lnTo>
                    <a:pt x="3701" y="209977"/>
                  </a:lnTo>
                  <a:lnTo>
                    <a:pt x="0" y="190499"/>
                  </a:lnTo>
                  <a:lnTo>
                    <a:pt x="3701" y="171022"/>
                  </a:lnTo>
                  <a:lnTo>
                    <a:pt x="32234" y="133851"/>
                  </a:lnTo>
                  <a:lnTo>
                    <a:pt x="86538" y="99696"/>
                  </a:lnTo>
                  <a:lnTo>
                    <a:pt x="122452" y="83989"/>
                  </a:lnTo>
                  <a:lnTo>
                    <a:pt x="163727" y="69324"/>
                  </a:lnTo>
                  <a:lnTo>
                    <a:pt x="210004" y="55796"/>
                  </a:lnTo>
                  <a:lnTo>
                    <a:pt x="260921" y="43500"/>
                  </a:lnTo>
                  <a:lnTo>
                    <a:pt x="316118" y="32534"/>
                  </a:lnTo>
                  <a:lnTo>
                    <a:pt x="375235" y="22992"/>
                  </a:lnTo>
                  <a:lnTo>
                    <a:pt x="437911" y="14970"/>
                  </a:lnTo>
                  <a:lnTo>
                    <a:pt x="503786" y="8564"/>
                  </a:lnTo>
                  <a:lnTo>
                    <a:pt x="572499" y="3870"/>
                  </a:lnTo>
                  <a:lnTo>
                    <a:pt x="643690" y="983"/>
                  </a:lnTo>
                  <a:lnTo>
                    <a:pt x="716999" y="0"/>
                  </a:lnTo>
                  <a:lnTo>
                    <a:pt x="790309" y="983"/>
                  </a:lnTo>
                  <a:lnTo>
                    <a:pt x="861500" y="3870"/>
                  </a:lnTo>
                  <a:lnTo>
                    <a:pt x="930213" y="8564"/>
                  </a:lnTo>
                  <a:lnTo>
                    <a:pt x="996088" y="14970"/>
                  </a:lnTo>
                  <a:lnTo>
                    <a:pt x="1058764" y="22992"/>
                  </a:lnTo>
                  <a:lnTo>
                    <a:pt x="1117881" y="32534"/>
                  </a:lnTo>
                  <a:lnTo>
                    <a:pt x="1173078" y="43500"/>
                  </a:lnTo>
                  <a:lnTo>
                    <a:pt x="1223995" y="55796"/>
                  </a:lnTo>
                  <a:lnTo>
                    <a:pt x="1270272" y="69324"/>
                  </a:lnTo>
                  <a:lnTo>
                    <a:pt x="1311547" y="83989"/>
                  </a:lnTo>
                  <a:lnTo>
                    <a:pt x="1347461" y="99696"/>
                  </a:lnTo>
                  <a:lnTo>
                    <a:pt x="1401765" y="133851"/>
                  </a:lnTo>
                  <a:lnTo>
                    <a:pt x="1430298" y="171022"/>
                  </a:lnTo>
                  <a:lnTo>
                    <a:pt x="1433999" y="190499"/>
                  </a:lnTo>
                  <a:lnTo>
                    <a:pt x="1430298" y="209977"/>
                  </a:lnTo>
                  <a:lnTo>
                    <a:pt x="1401765" y="247148"/>
                  </a:lnTo>
                  <a:lnTo>
                    <a:pt x="1347461" y="281303"/>
                  </a:lnTo>
                  <a:lnTo>
                    <a:pt x="1311547" y="297010"/>
                  </a:lnTo>
                  <a:lnTo>
                    <a:pt x="1270272" y="311675"/>
                  </a:lnTo>
                  <a:lnTo>
                    <a:pt x="1223995" y="325203"/>
                  </a:lnTo>
                  <a:lnTo>
                    <a:pt x="1173078" y="337498"/>
                  </a:lnTo>
                  <a:lnTo>
                    <a:pt x="1117881" y="348465"/>
                  </a:lnTo>
                  <a:lnTo>
                    <a:pt x="1058764" y="358007"/>
                  </a:lnTo>
                  <a:lnTo>
                    <a:pt x="996088" y="366029"/>
                  </a:lnTo>
                  <a:lnTo>
                    <a:pt x="930213" y="372435"/>
                  </a:lnTo>
                  <a:lnTo>
                    <a:pt x="861500" y="377129"/>
                  </a:lnTo>
                  <a:lnTo>
                    <a:pt x="790309" y="380016"/>
                  </a:lnTo>
                  <a:lnTo>
                    <a:pt x="716999" y="380999"/>
                  </a:lnTo>
                  <a:close/>
                </a:path>
              </a:pathLst>
            </a:custGeom>
            <a:solidFill>
              <a:srgbClr val="72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29511" y="3034719"/>
              <a:ext cx="1434465" cy="381000"/>
            </a:xfrm>
            <a:custGeom>
              <a:avLst/>
              <a:gdLst/>
              <a:ahLst/>
              <a:cxnLst/>
              <a:rect l="l" t="t" r="r" b="b"/>
              <a:pathLst>
                <a:path w="1434464" h="381000">
                  <a:moveTo>
                    <a:pt x="0" y="190499"/>
                  </a:moveTo>
                  <a:lnTo>
                    <a:pt x="3701" y="171022"/>
                  </a:lnTo>
                  <a:lnTo>
                    <a:pt x="14566" y="152107"/>
                  </a:lnTo>
                  <a:lnTo>
                    <a:pt x="56345" y="116348"/>
                  </a:lnTo>
                  <a:lnTo>
                    <a:pt x="122452" y="83989"/>
                  </a:lnTo>
                  <a:lnTo>
                    <a:pt x="163727" y="69324"/>
                  </a:lnTo>
                  <a:lnTo>
                    <a:pt x="210004" y="55796"/>
                  </a:lnTo>
                  <a:lnTo>
                    <a:pt x="260921" y="43500"/>
                  </a:lnTo>
                  <a:lnTo>
                    <a:pt x="316118" y="32534"/>
                  </a:lnTo>
                  <a:lnTo>
                    <a:pt x="375235" y="22992"/>
                  </a:lnTo>
                  <a:lnTo>
                    <a:pt x="437911" y="14970"/>
                  </a:lnTo>
                  <a:lnTo>
                    <a:pt x="503786" y="8564"/>
                  </a:lnTo>
                  <a:lnTo>
                    <a:pt x="572499" y="3870"/>
                  </a:lnTo>
                  <a:lnTo>
                    <a:pt x="643690" y="983"/>
                  </a:lnTo>
                  <a:lnTo>
                    <a:pt x="716999" y="0"/>
                  </a:lnTo>
                  <a:lnTo>
                    <a:pt x="790309" y="983"/>
                  </a:lnTo>
                  <a:lnTo>
                    <a:pt x="861500" y="3870"/>
                  </a:lnTo>
                  <a:lnTo>
                    <a:pt x="930213" y="8564"/>
                  </a:lnTo>
                  <a:lnTo>
                    <a:pt x="996088" y="14970"/>
                  </a:lnTo>
                  <a:lnTo>
                    <a:pt x="1058764" y="22992"/>
                  </a:lnTo>
                  <a:lnTo>
                    <a:pt x="1117881" y="32534"/>
                  </a:lnTo>
                  <a:lnTo>
                    <a:pt x="1173078" y="43500"/>
                  </a:lnTo>
                  <a:lnTo>
                    <a:pt x="1223995" y="55796"/>
                  </a:lnTo>
                  <a:lnTo>
                    <a:pt x="1270272" y="69324"/>
                  </a:lnTo>
                  <a:lnTo>
                    <a:pt x="1311547" y="83989"/>
                  </a:lnTo>
                  <a:lnTo>
                    <a:pt x="1347461" y="99696"/>
                  </a:lnTo>
                  <a:lnTo>
                    <a:pt x="1401765" y="133851"/>
                  </a:lnTo>
                  <a:lnTo>
                    <a:pt x="1430298" y="171022"/>
                  </a:lnTo>
                  <a:lnTo>
                    <a:pt x="1433999" y="190499"/>
                  </a:lnTo>
                  <a:lnTo>
                    <a:pt x="1419433" y="228892"/>
                  </a:lnTo>
                  <a:lnTo>
                    <a:pt x="1377654" y="264651"/>
                  </a:lnTo>
                  <a:lnTo>
                    <a:pt x="1311547" y="297010"/>
                  </a:lnTo>
                  <a:lnTo>
                    <a:pt x="1270272" y="311675"/>
                  </a:lnTo>
                  <a:lnTo>
                    <a:pt x="1223995" y="325203"/>
                  </a:lnTo>
                  <a:lnTo>
                    <a:pt x="1173078" y="337498"/>
                  </a:lnTo>
                  <a:lnTo>
                    <a:pt x="1117881" y="348465"/>
                  </a:lnTo>
                  <a:lnTo>
                    <a:pt x="1058764" y="358007"/>
                  </a:lnTo>
                  <a:lnTo>
                    <a:pt x="996088" y="366029"/>
                  </a:lnTo>
                  <a:lnTo>
                    <a:pt x="930213" y="372435"/>
                  </a:lnTo>
                  <a:lnTo>
                    <a:pt x="861500" y="377129"/>
                  </a:lnTo>
                  <a:lnTo>
                    <a:pt x="790309" y="380016"/>
                  </a:lnTo>
                  <a:lnTo>
                    <a:pt x="716999" y="380999"/>
                  </a:lnTo>
                  <a:lnTo>
                    <a:pt x="643690" y="380016"/>
                  </a:lnTo>
                  <a:lnTo>
                    <a:pt x="572499" y="377129"/>
                  </a:lnTo>
                  <a:lnTo>
                    <a:pt x="503786" y="372435"/>
                  </a:lnTo>
                  <a:lnTo>
                    <a:pt x="437911" y="366029"/>
                  </a:lnTo>
                  <a:lnTo>
                    <a:pt x="375235" y="358007"/>
                  </a:lnTo>
                  <a:lnTo>
                    <a:pt x="316118" y="348465"/>
                  </a:lnTo>
                  <a:lnTo>
                    <a:pt x="260921" y="337498"/>
                  </a:lnTo>
                  <a:lnTo>
                    <a:pt x="210004" y="325203"/>
                  </a:lnTo>
                  <a:lnTo>
                    <a:pt x="163727" y="311675"/>
                  </a:lnTo>
                  <a:lnTo>
                    <a:pt x="122452" y="297010"/>
                  </a:lnTo>
                  <a:lnTo>
                    <a:pt x="86538" y="281303"/>
                  </a:lnTo>
                  <a:lnTo>
                    <a:pt x="32234" y="247148"/>
                  </a:lnTo>
                  <a:lnTo>
                    <a:pt x="3701" y="209977"/>
                  </a:lnTo>
                  <a:lnTo>
                    <a:pt x="0" y="190499"/>
                  </a:lnTo>
                  <a:close/>
                </a:path>
              </a:pathLst>
            </a:custGeom>
            <a:ln w="25549">
              <a:solidFill>
                <a:srgbClr val="88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902965" y="3957882"/>
            <a:ext cx="6877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rgbClr val="FFFFFF"/>
                </a:solidFill>
              </a:rPr>
              <a:t>is</a:t>
            </a:r>
            <a:r>
              <a:rPr spc="-20">
                <a:solidFill>
                  <a:srgbClr val="FFFFFF"/>
                </a:solidFill>
              </a:rPr>
              <a:t> </a:t>
            </a:r>
            <a:r>
              <a:rPr spc="-10">
                <a:solidFill>
                  <a:srgbClr val="FFFFFF"/>
                </a:solidFill>
              </a:rPr>
              <a:t>male?</a:t>
            </a:r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1038727" y="3610349"/>
            <a:ext cx="3670935" cy="1546225"/>
            <a:chOff x="1038726" y="2753098"/>
            <a:chExt cx="3670935" cy="1546225"/>
          </a:xfrm>
        </p:grpSpPr>
        <p:sp>
          <p:nvSpPr>
            <p:cNvPr id="13" name="object 13"/>
            <p:cNvSpPr/>
            <p:nvPr/>
          </p:nvSpPr>
          <p:spPr>
            <a:xfrm>
              <a:off x="2245218" y="2762636"/>
              <a:ext cx="779780" cy="272415"/>
            </a:xfrm>
            <a:custGeom>
              <a:avLst/>
              <a:gdLst/>
              <a:ahLst/>
              <a:cxnLst/>
              <a:rect l="l" t="t" r="r" b="b"/>
              <a:pathLst>
                <a:path w="779780" h="272414">
                  <a:moveTo>
                    <a:pt x="779399" y="0"/>
                  </a:moveTo>
                  <a:lnTo>
                    <a:pt x="0" y="272099"/>
                  </a:lnTo>
                </a:path>
              </a:pathLst>
            </a:custGeom>
            <a:ln w="1907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1003" y="3642976"/>
              <a:ext cx="521600" cy="5345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9558" y="3136297"/>
              <a:ext cx="431699" cy="3929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45285" y="3524469"/>
              <a:ext cx="431699" cy="43529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0554" y="3557119"/>
              <a:ext cx="426299" cy="4568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64783" y="3633302"/>
              <a:ext cx="478199" cy="5042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501300" y="3089135"/>
              <a:ext cx="1195705" cy="1088390"/>
            </a:xfrm>
            <a:custGeom>
              <a:avLst/>
              <a:gdLst/>
              <a:ahLst/>
              <a:cxnLst/>
              <a:rect l="l" t="t" r="r" b="b"/>
              <a:pathLst>
                <a:path w="1195704" h="1088389">
                  <a:moveTo>
                    <a:pt x="0" y="544049"/>
                  </a:moveTo>
                  <a:lnTo>
                    <a:pt x="1981" y="499429"/>
                  </a:lnTo>
                  <a:lnTo>
                    <a:pt x="7821" y="455802"/>
                  </a:lnTo>
                  <a:lnTo>
                    <a:pt x="17367" y="413308"/>
                  </a:lnTo>
                  <a:lnTo>
                    <a:pt x="30466" y="372088"/>
                  </a:lnTo>
                  <a:lnTo>
                    <a:pt x="46962" y="332281"/>
                  </a:lnTo>
                  <a:lnTo>
                    <a:pt x="66703" y="294027"/>
                  </a:lnTo>
                  <a:lnTo>
                    <a:pt x="89534" y="257467"/>
                  </a:lnTo>
                  <a:lnTo>
                    <a:pt x="115302" y="222741"/>
                  </a:lnTo>
                  <a:lnTo>
                    <a:pt x="143853" y="189988"/>
                  </a:lnTo>
                  <a:lnTo>
                    <a:pt x="175033" y="159348"/>
                  </a:lnTo>
                  <a:lnTo>
                    <a:pt x="208688" y="130962"/>
                  </a:lnTo>
                  <a:lnTo>
                    <a:pt x="244665" y="104970"/>
                  </a:lnTo>
                  <a:lnTo>
                    <a:pt x="282809" y="81511"/>
                  </a:lnTo>
                  <a:lnTo>
                    <a:pt x="322968" y="60725"/>
                  </a:lnTo>
                  <a:lnTo>
                    <a:pt x="364987" y="42754"/>
                  </a:lnTo>
                  <a:lnTo>
                    <a:pt x="408712" y="27736"/>
                  </a:lnTo>
                  <a:lnTo>
                    <a:pt x="453989" y="15811"/>
                  </a:lnTo>
                  <a:lnTo>
                    <a:pt x="500666" y="7120"/>
                  </a:lnTo>
                  <a:lnTo>
                    <a:pt x="548587" y="1803"/>
                  </a:lnTo>
                  <a:lnTo>
                    <a:pt x="597599" y="0"/>
                  </a:lnTo>
                  <a:lnTo>
                    <a:pt x="646612" y="1803"/>
                  </a:lnTo>
                  <a:lnTo>
                    <a:pt x="694533" y="7120"/>
                  </a:lnTo>
                  <a:lnTo>
                    <a:pt x="741210" y="15811"/>
                  </a:lnTo>
                  <a:lnTo>
                    <a:pt x="786487" y="27736"/>
                  </a:lnTo>
                  <a:lnTo>
                    <a:pt x="830212" y="42754"/>
                  </a:lnTo>
                  <a:lnTo>
                    <a:pt x="872231" y="60725"/>
                  </a:lnTo>
                  <a:lnTo>
                    <a:pt x="912390" y="81511"/>
                  </a:lnTo>
                  <a:lnTo>
                    <a:pt x="950534" y="104970"/>
                  </a:lnTo>
                  <a:lnTo>
                    <a:pt x="986511" y="130962"/>
                  </a:lnTo>
                  <a:lnTo>
                    <a:pt x="1020166" y="159348"/>
                  </a:lnTo>
                  <a:lnTo>
                    <a:pt x="1051346" y="189988"/>
                  </a:lnTo>
                  <a:lnTo>
                    <a:pt x="1079897" y="222741"/>
                  </a:lnTo>
                  <a:lnTo>
                    <a:pt x="1105665" y="257467"/>
                  </a:lnTo>
                  <a:lnTo>
                    <a:pt x="1128496" y="294027"/>
                  </a:lnTo>
                  <a:lnTo>
                    <a:pt x="1148237" y="332281"/>
                  </a:lnTo>
                  <a:lnTo>
                    <a:pt x="1164733" y="372088"/>
                  </a:lnTo>
                  <a:lnTo>
                    <a:pt x="1177832" y="413308"/>
                  </a:lnTo>
                  <a:lnTo>
                    <a:pt x="1187378" y="455802"/>
                  </a:lnTo>
                  <a:lnTo>
                    <a:pt x="1193218" y="499429"/>
                  </a:lnTo>
                  <a:lnTo>
                    <a:pt x="1195199" y="544049"/>
                  </a:lnTo>
                  <a:lnTo>
                    <a:pt x="1193218" y="588670"/>
                  </a:lnTo>
                  <a:lnTo>
                    <a:pt x="1187378" y="632297"/>
                  </a:lnTo>
                  <a:lnTo>
                    <a:pt x="1177832" y="674791"/>
                  </a:lnTo>
                  <a:lnTo>
                    <a:pt x="1164733" y="716011"/>
                  </a:lnTo>
                  <a:lnTo>
                    <a:pt x="1148237" y="755818"/>
                  </a:lnTo>
                  <a:lnTo>
                    <a:pt x="1128496" y="794072"/>
                  </a:lnTo>
                  <a:lnTo>
                    <a:pt x="1105665" y="830632"/>
                  </a:lnTo>
                  <a:lnTo>
                    <a:pt x="1079897" y="865358"/>
                  </a:lnTo>
                  <a:lnTo>
                    <a:pt x="1051346" y="898112"/>
                  </a:lnTo>
                  <a:lnTo>
                    <a:pt x="1020166" y="928751"/>
                  </a:lnTo>
                  <a:lnTo>
                    <a:pt x="986511" y="957137"/>
                  </a:lnTo>
                  <a:lnTo>
                    <a:pt x="950534" y="983129"/>
                  </a:lnTo>
                  <a:lnTo>
                    <a:pt x="912390" y="1006588"/>
                  </a:lnTo>
                  <a:lnTo>
                    <a:pt x="872231" y="1027374"/>
                  </a:lnTo>
                  <a:lnTo>
                    <a:pt x="830212" y="1045345"/>
                  </a:lnTo>
                  <a:lnTo>
                    <a:pt x="786487" y="1060363"/>
                  </a:lnTo>
                  <a:lnTo>
                    <a:pt x="741210" y="1072288"/>
                  </a:lnTo>
                  <a:lnTo>
                    <a:pt x="694533" y="1080979"/>
                  </a:lnTo>
                  <a:lnTo>
                    <a:pt x="646612" y="1086296"/>
                  </a:lnTo>
                  <a:lnTo>
                    <a:pt x="597599" y="1088099"/>
                  </a:lnTo>
                  <a:lnTo>
                    <a:pt x="548587" y="1086296"/>
                  </a:lnTo>
                  <a:lnTo>
                    <a:pt x="500666" y="1080979"/>
                  </a:lnTo>
                  <a:lnTo>
                    <a:pt x="453989" y="1072288"/>
                  </a:lnTo>
                  <a:lnTo>
                    <a:pt x="408712" y="1060363"/>
                  </a:lnTo>
                  <a:lnTo>
                    <a:pt x="364987" y="1045345"/>
                  </a:lnTo>
                  <a:lnTo>
                    <a:pt x="322968" y="1027374"/>
                  </a:lnTo>
                  <a:lnTo>
                    <a:pt x="282809" y="1006588"/>
                  </a:lnTo>
                  <a:lnTo>
                    <a:pt x="244665" y="983129"/>
                  </a:lnTo>
                  <a:lnTo>
                    <a:pt x="208688" y="957137"/>
                  </a:lnTo>
                  <a:lnTo>
                    <a:pt x="175033" y="928751"/>
                  </a:lnTo>
                  <a:lnTo>
                    <a:pt x="143853" y="898112"/>
                  </a:lnTo>
                  <a:lnTo>
                    <a:pt x="115302" y="865358"/>
                  </a:lnTo>
                  <a:lnTo>
                    <a:pt x="89534" y="830632"/>
                  </a:lnTo>
                  <a:lnTo>
                    <a:pt x="66703" y="794072"/>
                  </a:lnTo>
                  <a:lnTo>
                    <a:pt x="46962" y="755818"/>
                  </a:lnTo>
                  <a:lnTo>
                    <a:pt x="30466" y="716011"/>
                  </a:lnTo>
                  <a:lnTo>
                    <a:pt x="17367" y="674791"/>
                  </a:lnTo>
                  <a:lnTo>
                    <a:pt x="7821" y="632297"/>
                  </a:lnTo>
                  <a:lnTo>
                    <a:pt x="1981" y="588670"/>
                  </a:lnTo>
                  <a:lnTo>
                    <a:pt x="0" y="544049"/>
                  </a:lnTo>
                  <a:close/>
                </a:path>
              </a:pathLst>
            </a:custGeom>
            <a:ln w="25549">
              <a:solidFill>
                <a:srgbClr val="88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23290" y="2762636"/>
              <a:ext cx="1075690" cy="327025"/>
            </a:xfrm>
            <a:custGeom>
              <a:avLst/>
              <a:gdLst/>
              <a:ahLst/>
              <a:cxnLst/>
              <a:rect l="l" t="t" r="r" b="b"/>
              <a:pathLst>
                <a:path w="1075689" h="327025">
                  <a:moveTo>
                    <a:pt x="0" y="0"/>
                  </a:moveTo>
                  <a:lnTo>
                    <a:pt x="1075499" y="326699"/>
                  </a:lnTo>
                </a:path>
              </a:pathLst>
            </a:custGeom>
            <a:ln w="1907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51501" y="3578886"/>
              <a:ext cx="2211070" cy="708025"/>
            </a:xfrm>
            <a:custGeom>
              <a:avLst/>
              <a:gdLst/>
              <a:ahLst/>
              <a:cxnLst/>
              <a:rect l="l" t="t" r="r" b="b"/>
              <a:pathLst>
                <a:path w="2211070" h="708025">
                  <a:moveTo>
                    <a:pt x="1493779" y="326549"/>
                  </a:moveTo>
                  <a:lnTo>
                    <a:pt x="1497052" y="282239"/>
                  </a:lnTo>
                  <a:lnTo>
                    <a:pt x="1506585" y="239740"/>
                  </a:lnTo>
                  <a:lnTo>
                    <a:pt x="1521952" y="199441"/>
                  </a:lnTo>
                  <a:lnTo>
                    <a:pt x="1542725" y="161733"/>
                  </a:lnTo>
                  <a:lnTo>
                    <a:pt x="1568477" y="127004"/>
                  </a:lnTo>
                  <a:lnTo>
                    <a:pt x="1598781" y="95644"/>
                  </a:lnTo>
                  <a:lnTo>
                    <a:pt x="1633210" y="68040"/>
                  </a:lnTo>
                  <a:lnTo>
                    <a:pt x="1671337" y="44583"/>
                  </a:lnTo>
                  <a:lnTo>
                    <a:pt x="1712735" y="25661"/>
                  </a:lnTo>
                  <a:lnTo>
                    <a:pt x="1756975" y="11664"/>
                  </a:lnTo>
                  <a:lnTo>
                    <a:pt x="1803633" y="2981"/>
                  </a:lnTo>
                  <a:lnTo>
                    <a:pt x="1852279" y="0"/>
                  </a:lnTo>
                  <a:lnTo>
                    <a:pt x="1900925" y="2981"/>
                  </a:lnTo>
                  <a:lnTo>
                    <a:pt x="1947582" y="11664"/>
                  </a:lnTo>
                  <a:lnTo>
                    <a:pt x="1991823" y="25661"/>
                  </a:lnTo>
                  <a:lnTo>
                    <a:pt x="2033221" y="44583"/>
                  </a:lnTo>
                  <a:lnTo>
                    <a:pt x="2071348" y="68040"/>
                  </a:lnTo>
                  <a:lnTo>
                    <a:pt x="2105777" y="95644"/>
                  </a:lnTo>
                  <a:lnTo>
                    <a:pt x="2136081" y="127004"/>
                  </a:lnTo>
                  <a:lnTo>
                    <a:pt x="2161833" y="161733"/>
                  </a:lnTo>
                  <a:lnTo>
                    <a:pt x="2182606" y="199441"/>
                  </a:lnTo>
                  <a:lnTo>
                    <a:pt x="2197973" y="239740"/>
                  </a:lnTo>
                  <a:lnTo>
                    <a:pt x="2207506" y="282239"/>
                  </a:lnTo>
                  <a:lnTo>
                    <a:pt x="2210779" y="326549"/>
                  </a:lnTo>
                  <a:lnTo>
                    <a:pt x="2207506" y="370860"/>
                  </a:lnTo>
                  <a:lnTo>
                    <a:pt x="2197973" y="413359"/>
                  </a:lnTo>
                  <a:lnTo>
                    <a:pt x="2182606" y="453657"/>
                  </a:lnTo>
                  <a:lnTo>
                    <a:pt x="2161833" y="491365"/>
                  </a:lnTo>
                  <a:lnTo>
                    <a:pt x="2136081" y="526094"/>
                  </a:lnTo>
                  <a:lnTo>
                    <a:pt x="2105777" y="557455"/>
                  </a:lnTo>
                  <a:lnTo>
                    <a:pt x="2071348" y="585059"/>
                  </a:lnTo>
                  <a:lnTo>
                    <a:pt x="2033221" y="608516"/>
                  </a:lnTo>
                  <a:lnTo>
                    <a:pt x="1991823" y="627438"/>
                  </a:lnTo>
                  <a:lnTo>
                    <a:pt x="1947582" y="641435"/>
                  </a:lnTo>
                  <a:lnTo>
                    <a:pt x="1900925" y="650118"/>
                  </a:lnTo>
                  <a:lnTo>
                    <a:pt x="1852279" y="653099"/>
                  </a:lnTo>
                  <a:lnTo>
                    <a:pt x="1803633" y="650118"/>
                  </a:lnTo>
                  <a:lnTo>
                    <a:pt x="1756975" y="641435"/>
                  </a:lnTo>
                  <a:lnTo>
                    <a:pt x="1712735" y="627438"/>
                  </a:lnTo>
                  <a:lnTo>
                    <a:pt x="1671337" y="608516"/>
                  </a:lnTo>
                  <a:lnTo>
                    <a:pt x="1633210" y="585059"/>
                  </a:lnTo>
                  <a:lnTo>
                    <a:pt x="1598781" y="557455"/>
                  </a:lnTo>
                  <a:lnTo>
                    <a:pt x="1568477" y="526094"/>
                  </a:lnTo>
                  <a:lnTo>
                    <a:pt x="1542725" y="491365"/>
                  </a:lnTo>
                  <a:lnTo>
                    <a:pt x="1521952" y="453657"/>
                  </a:lnTo>
                  <a:lnTo>
                    <a:pt x="1506585" y="413359"/>
                  </a:lnTo>
                  <a:lnTo>
                    <a:pt x="1497052" y="370860"/>
                  </a:lnTo>
                  <a:lnTo>
                    <a:pt x="1493779" y="326549"/>
                  </a:lnTo>
                  <a:close/>
                </a:path>
                <a:path w="2211070" h="708025">
                  <a:moveTo>
                    <a:pt x="0" y="353699"/>
                  </a:moveTo>
                  <a:lnTo>
                    <a:pt x="3258" y="309332"/>
                  </a:lnTo>
                  <a:lnTo>
                    <a:pt x="12772" y="266609"/>
                  </a:lnTo>
                  <a:lnTo>
                    <a:pt x="28149" y="225863"/>
                  </a:lnTo>
                  <a:lnTo>
                    <a:pt x="48998" y="187423"/>
                  </a:lnTo>
                  <a:lnTo>
                    <a:pt x="74927" y="151623"/>
                  </a:lnTo>
                  <a:lnTo>
                    <a:pt x="105544" y="118793"/>
                  </a:lnTo>
                  <a:lnTo>
                    <a:pt x="140456" y="89265"/>
                  </a:lnTo>
                  <a:lnTo>
                    <a:pt x="179273" y="63371"/>
                  </a:lnTo>
                  <a:lnTo>
                    <a:pt x="221602" y="41441"/>
                  </a:lnTo>
                  <a:lnTo>
                    <a:pt x="267051" y="23808"/>
                  </a:lnTo>
                  <a:lnTo>
                    <a:pt x="315228" y="10802"/>
                  </a:lnTo>
                  <a:lnTo>
                    <a:pt x="365741" y="2755"/>
                  </a:lnTo>
                  <a:lnTo>
                    <a:pt x="418199" y="0"/>
                  </a:lnTo>
                  <a:lnTo>
                    <a:pt x="470658" y="2755"/>
                  </a:lnTo>
                  <a:lnTo>
                    <a:pt x="521171" y="10802"/>
                  </a:lnTo>
                  <a:lnTo>
                    <a:pt x="569348" y="23808"/>
                  </a:lnTo>
                  <a:lnTo>
                    <a:pt x="614797" y="41441"/>
                  </a:lnTo>
                  <a:lnTo>
                    <a:pt x="657126" y="63371"/>
                  </a:lnTo>
                  <a:lnTo>
                    <a:pt x="695943" y="89265"/>
                  </a:lnTo>
                  <a:lnTo>
                    <a:pt x="730855" y="118793"/>
                  </a:lnTo>
                  <a:lnTo>
                    <a:pt x="761472" y="151623"/>
                  </a:lnTo>
                  <a:lnTo>
                    <a:pt x="787401" y="187423"/>
                  </a:lnTo>
                  <a:lnTo>
                    <a:pt x="808250" y="225863"/>
                  </a:lnTo>
                  <a:lnTo>
                    <a:pt x="823627" y="266609"/>
                  </a:lnTo>
                  <a:lnTo>
                    <a:pt x="833141" y="309332"/>
                  </a:lnTo>
                  <a:lnTo>
                    <a:pt x="836399" y="353699"/>
                  </a:lnTo>
                  <a:lnTo>
                    <a:pt x="833141" y="398067"/>
                  </a:lnTo>
                  <a:lnTo>
                    <a:pt x="823627" y="440790"/>
                  </a:lnTo>
                  <a:lnTo>
                    <a:pt x="808250" y="481536"/>
                  </a:lnTo>
                  <a:lnTo>
                    <a:pt x="787401" y="519976"/>
                  </a:lnTo>
                  <a:lnTo>
                    <a:pt x="761472" y="555776"/>
                  </a:lnTo>
                  <a:lnTo>
                    <a:pt x="730855" y="588606"/>
                  </a:lnTo>
                  <a:lnTo>
                    <a:pt x="695943" y="618134"/>
                  </a:lnTo>
                  <a:lnTo>
                    <a:pt x="657126" y="644028"/>
                  </a:lnTo>
                  <a:lnTo>
                    <a:pt x="614797" y="665958"/>
                  </a:lnTo>
                  <a:lnTo>
                    <a:pt x="569348" y="683591"/>
                  </a:lnTo>
                  <a:lnTo>
                    <a:pt x="521171" y="696597"/>
                  </a:lnTo>
                  <a:lnTo>
                    <a:pt x="470658" y="704644"/>
                  </a:lnTo>
                  <a:lnTo>
                    <a:pt x="418199" y="707399"/>
                  </a:lnTo>
                  <a:lnTo>
                    <a:pt x="365741" y="704644"/>
                  </a:lnTo>
                  <a:lnTo>
                    <a:pt x="315228" y="696597"/>
                  </a:lnTo>
                  <a:lnTo>
                    <a:pt x="267051" y="683591"/>
                  </a:lnTo>
                  <a:lnTo>
                    <a:pt x="221602" y="665958"/>
                  </a:lnTo>
                  <a:lnTo>
                    <a:pt x="179273" y="644028"/>
                  </a:lnTo>
                  <a:lnTo>
                    <a:pt x="140456" y="618134"/>
                  </a:lnTo>
                  <a:lnTo>
                    <a:pt x="105544" y="588606"/>
                  </a:lnTo>
                  <a:lnTo>
                    <a:pt x="74927" y="555776"/>
                  </a:lnTo>
                  <a:lnTo>
                    <a:pt x="48998" y="519976"/>
                  </a:lnTo>
                  <a:lnTo>
                    <a:pt x="28149" y="481536"/>
                  </a:lnTo>
                  <a:lnTo>
                    <a:pt x="12772" y="440790"/>
                  </a:lnTo>
                  <a:lnTo>
                    <a:pt x="3258" y="398067"/>
                  </a:lnTo>
                  <a:lnTo>
                    <a:pt x="0" y="353699"/>
                  </a:lnTo>
                  <a:close/>
                </a:path>
              </a:pathLst>
            </a:custGeom>
            <a:ln w="25549">
              <a:solidFill>
                <a:srgbClr val="9ED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468452" y="3415635"/>
              <a:ext cx="1435100" cy="163195"/>
            </a:xfrm>
            <a:custGeom>
              <a:avLst/>
              <a:gdLst/>
              <a:ahLst/>
              <a:cxnLst/>
              <a:rect l="l" t="t" r="r" b="b"/>
              <a:pathLst>
                <a:path w="1435100" h="163195">
                  <a:moveTo>
                    <a:pt x="779399" y="0"/>
                  </a:moveTo>
                  <a:lnTo>
                    <a:pt x="0" y="163199"/>
                  </a:lnTo>
                </a:path>
                <a:path w="1435100" h="163195">
                  <a:moveTo>
                    <a:pt x="778072" y="0"/>
                  </a:moveTo>
                  <a:lnTo>
                    <a:pt x="1435072" y="163199"/>
                  </a:lnTo>
                </a:path>
              </a:pathLst>
            </a:custGeom>
            <a:ln w="1907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2430734" y="3570925"/>
            <a:ext cx="1441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Y</a:t>
            </a:r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565201" y="3583757"/>
            <a:ext cx="154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N</a:t>
            </a:r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598736" y="4183062"/>
            <a:ext cx="1441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Y</a:t>
            </a:r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728685" y="4182340"/>
            <a:ext cx="154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N</a:t>
            </a:r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240156" y="5162463"/>
            <a:ext cx="601345" cy="62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Leaf</a:t>
            </a:r>
            <a:r>
              <a:rPr spc="-20"/>
              <a:t> </a:t>
            </a:r>
            <a:r>
              <a:rPr spc="-50"/>
              <a:t>1</a:t>
            </a:r>
            <a:endParaRPr/>
          </a:p>
          <a:p>
            <a:pPr marL="54610">
              <a:spcBef>
                <a:spcPts val="1385"/>
              </a:spcBef>
            </a:pPr>
            <a:r>
              <a:rPr spc="-10"/>
              <a:t>w1=+2</a:t>
            </a:r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14717" y="5136463"/>
            <a:ext cx="51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Leaf</a:t>
            </a:r>
            <a:r>
              <a:rPr spc="-20"/>
              <a:t> </a:t>
            </a:r>
            <a:r>
              <a:rPr spc="-50"/>
              <a:t>2</a:t>
            </a:r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88736" y="5082538"/>
            <a:ext cx="5219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Leaf</a:t>
            </a:r>
            <a:r>
              <a:rPr spc="-15"/>
              <a:t> </a:t>
            </a:r>
            <a:r>
              <a:rPr spc="-50"/>
              <a:t>3</a:t>
            </a:r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598557" y="4602538"/>
            <a:ext cx="1835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/>
              <a:t>q(</a:t>
            </a:r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446154" y="4602538"/>
            <a:ext cx="3860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)</a:t>
            </a:r>
            <a:r>
              <a:rPr spc="-5"/>
              <a:t> </a:t>
            </a:r>
            <a:r>
              <a:t>=</a:t>
            </a:r>
            <a:r>
              <a:rPr spc="-5"/>
              <a:t> </a:t>
            </a:r>
            <a:r>
              <a:rPr spc="-50"/>
              <a:t>1</a:t>
            </a:r>
            <a:endParaRPr/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9258" y="4414387"/>
            <a:ext cx="437817" cy="448799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5598557" y="5046938"/>
            <a:ext cx="1835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25"/>
              <a:t>q(</a:t>
            </a:r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446154" y="5046938"/>
            <a:ext cx="38608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)</a:t>
            </a:r>
            <a:r>
              <a:rPr spc="-5"/>
              <a:t> </a:t>
            </a:r>
            <a:r>
              <a:t>=</a:t>
            </a:r>
            <a:r>
              <a:rPr spc="-5"/>
              <a:t> </a:t>
            </a:r>
            <a:r>
              <a:rPr spc="-50"/>
              <a:t>3</a:t>
            </a:r>
            <a:endParaRPr/>
          </a:p>
        </p:txBody>
      </p:sp>
      <p:pic>
        <p:nvPicPr>
          <p:cNvPr id="35" name="object 3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99248" y="4928290"/>
            <a:ext cx="431699" cy="435299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2790240" y="5552188"/>
            <a:ext cx="603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/>
              <a:t>w2=0.1</a:t>
            </a:r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4142560" y="5510113"/>
            <a:ext cx="5149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/>
              <a:t>w3=-</a:t>
            </a:r>
            <a:r>
              <a:rPr spc="-50"/>
              <a:t>1</a:t>
            </a:r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415093" y="2696263"/>
            <a:ext cx="206946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/>
              <a:t>The</a:t>
            </a:r>
            <a:r>
              <a:rPr b="1" spc="-20"/>
              <a:t> </a:t>
            </a:r>
            <a:r>
              <a:rPr b="1"/>
              <a:t>structure</a:t>
            </a:r>
            <a:r>
              <a:rPr b="1" spc="-20"/>
              <a:t> </a:t>
            </a:r>
            <a:r>
              <a:rPr b="1"/>
              <a:t>of</a:t>
            </a:r>
            <a:r>
              <a:rPr b="1" spc="-20"/>
              <a:t> </a:t>
            </a:r>
            <a:r>
              <a:rPr b="1"/>
              <a:t>the</a:t>
            </a:r>
            <a:r>
              <a:rPr b="1" spc="-20"/>
              <a:t> tree</a:t>
            </a:r>
            <a:endParaRPr/>
          </a:p>
        </p:txBody>
      </p:sp>
      <p:grpSp>
        <p:nvGrpSpPr>
          <p:cNvPr id="39" name="object 39"/>
          <p:cNvGrpSpPr/>
          <p:nvPr/>
        </p:nvGrpSpPr>
        <p:grpSpPr>
          <a:xfrm>
            <a:off x="4138210" y="2389194"/>
            <a:ext cx="1278255" cy="294005"/>
            <a:chOff x="4138209" y="1531943"/>
            <a:chExt cx="1278255" cy="294005"/>
          </a:xfrm>
        </p:grpSpPr>
        <p:sp>
          <p:nvSpPr>
            <p:cNvPr id="40" name="object 40"/>
            <p:cNvSpPr/>
            <p:nvPr/>
          </p:nvSpPr>
          <p:spPr>
            <a:xfrm>
              <a:off x="4161250" y="1544858"/>
              <a:ext cx="1250950" cy="276225"/>
            </a:xfrm>
            <a:custGeom>
              <a:avLst/>
              <a:gdLst/>
              <a:ahLst/>
              <a:cxnLst/>
              <a:rect l="l" t="t" r="r" b="b"/>
              <a:pathLst>
                <a:path w="1250950" h="276225">
                  <a:moveTo>
                    <a:pt x="1250323" y="275866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142972" y="1536705"/>
              <a:ext cx="31115" cy="20955"/>
            </a:xfrm>
            <a:custGeom>
              <a:avLst/>
              <a:gdLst/>
              <a:ahLst/>
              <a:cxnLst/>
              <a:rect l="l" t="t" r="r" b="b"/>
              <a:pathLst>
                <a:path w="31114" h="20955">
                  <a:moveTo>
                    <a:pt x="26430" y="20920"/>
                  </a:moveTo>
                  <a:lnTo>
                    <a:pt x="0" y="4119"/>
                  </a:lnTo>
                  <a:lnTo>
                    <a:pt x="31046" y="0"/>
                  </a:lnTo>
                  <a:lnTo>
                    <a:pt x="18278" y="8152"/>
                  </a:lnTo>
                  <a:lnTo>
                    <a:pt x="26430" y="209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42972" y="1536705"/>
              <a:ext cx="31115" cy="20955"/>
            </a:xfrm>
            <a:custGeom>
              <a:avLst/>
              <a:gdLst/>
              <a:ahLst/>
              <a:cxnLst/>
              <a:rect l="l" t="t" r="r" b="b"/>
              <a:pathLst>
                <a:path w="31114" h="20955">
                  <a:moveTo>
                    <a:pt x="18278" y="8152"/>
                  </a:moveTo>
                  <a:lnTo>
                    <a:pt x="31046" y="0"/>
                  </a:lnTo>
                  <a:lnTo>
                    <a:pt x="0" y="4119"/>
                  </a:lnTo>
                  <a:lnTo>
                    <a:pt x="26430" y="20920"/>
                  </a:lnTo>
                  <a:lnTo>
                    <a:pt x="18278" y="815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582810" y="2696263"/>
            <a:ext cx="23666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/>
              <a:t>The</a:t>
            </a:r>
            <a:r>
              <a:rPr b="1" spc="5"/>
              <a:t> </a:t>
            </a:r>
            <a:r>
              <a:rPr b="1" spc="55"/>
              <a:t>leaf</a:t>
            </a:r>
            <a:r>
              <a:rPr b="1" spc="5"/>
              <a:t> </a:t>
            </a:r>
            <a:r>
              <a:rPr b="1" spc="50"/>
              <a:t>weight</a:t>
            </a:r>
            <a:r>
              <a:rPr b="1" spc="10"/>
              <a:t> </a:t>
            </a:r>
            <a:r>
              <a:rPr b="1"/>
              <a:t>of</a:t>
            </a:r>
            <a:r>
              <a:rPr b="1" spc="5"/>
              <a:t> </a:t>
            </a:r>
            <a:r>
              <a:rPr b="1" spc="80"/>
              <a:t>the</a:t>
            </a:r>
            <a:r>
              <a:rPr b="1" spc="5"/>
              <a:t> </a:t>
            </a:r>
            <a:r>
              <a:rPr b="1" spc="55"/>
              <a:t>tree</a:t>
            </a:r>
            <a:endParaRPr/>
          </a:p>
        </p:txBody>
      </p:sp>
      <p:grpSp>
        <p:nvGrpSpPr>
          <p:cNvPr id="44" name="object 44"/>
          <p:cNvGrpSpPr/>
          <p:nvPr/>
        </p:nvGrpSpPr>
        <p:grpSpPr>
          <a:xfrm>
            <a:off x="2598437" y="2392625"/>
            <a:ext cx="538480" cy="293370"/>
            <a:chOff x="2598437" y="1535375"/>
            <a:chExt cx="538480" cy="293370"/>
          </a:xfrm>
        </p:grpSpPr>
        <p:sp>
          <p:nvSpPr>
            <p:cNvPr id="45" name="object 45"/>
            <p:cNvSpPr/>
            <p:nvPr/>
          </p:nvSpPr>
          <p:spPr>
            <a:xfrm>
              <a:off x="2606374" y="1557948"/>
              <a:ext cx="494665" cy="262890"/>
            </a:xfrm>
            <a:custGeom>
              <a:avLst/>
              <a:gdLst/>
              <a:ahLst/>
              <a:cxnLst/>
              <a:rect l="l" t="t" r="r" b="b"/>
              <a:pathLst>
                <a:path w="494664" h="262889">
                  <a:moveTo>
                    <a:pt x="0" y="262776"/>
                  </a:moveTo>
                  <a:lnTo>
                    <a:pt x="494653" y="0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76887" y="1543312"/>
              <a:ext cx="52069" cy="39370"/>
            </a:xfrm>
            <a:custGeom>
              <a:avLst/>
              <a:gdLst/>
              <a:ahLst/>
              <a:cxnLst/>
              <a:rect l="l" t="t" r="r" b="b"/>
              <a:pathLst>
                <a:path w="52069" h="39369">
                  <a:moveTo>
                    <a:pt x="16750" y="38777"/>
                  </a:moveTo>
                  <a:lnTo>
                    <a:pt x="24141" y="14636"/>
                  </a:lnTo>
                  <a:lnTo>
                    <a:pt x="0" y="7245"/>
                  </a:lnTo>
                  <a:lnTo>
                    <a:pt x="51692" y="0"/>
                  </a:lnTo>
                  <a:lnTo>
                    <a:pt x="16750" y="387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076887" y="1543312"/>
              <a:ext cx="52069" cy="39370"/>
            </a:xfrm>
            <a:custGeom>
              <a:avLst/>
              <a:gdLst/>
              <a:ahLst/>
              <a:cxnLst/>
              <a:rect l="l" t="t" r="r" b="b"/>
              <a:pathLst>
                <a:path w="52069" h="39369">
                  <a:moveTo>
                    <a:pt x="24141" y="14636"/>
                  </a:moveTo>
                  <a:lnTo>
                    <a:pt x="16750" y="38777"/>
                  </a:lnTo>
                  <a:lnTo>
                    <a:pt x="51692" y="0"/>
                  </a:lnTo>
                  <a:lnTo>
                    <a:pt x="0" y="7245"/>
                  </a:lnTo>
                  <a:lnTo>
                    <a:pt x="24141" y="14636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207" y="339099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60">
                <a:solidFill>
                  <a:schemeClr val="tx1"/>
                </a:solidFill>
              </a:rPr>
              <a:t>Define</a:t>
            </a:r>
            <a:r>
              <a:rPr spc="-35">
                <a:solidFill>
                  <a:schemeClr val="tx1"/>
                </a:solidFill>
              </a:rPr>
              <a:t> </a:t>
            </a:r>
            <a:r>
              <a:rPr spc="60">
                <a:solidFill>
                  <a:schemeClr val="tx1"/>
                </a:solidFill>
              </a:rPr>
              <a:t>Complexity</a:t>
            </a:r>
            <a:r>
              <a:rPr spc="-40">
                <a:solidFill>
                  <a:schemeClr val="tx1"/>
                </a:solidFill>
              </a:rPr>
              <a:t> </a:t>
            </a:r>
            <a:r>
              <a:rPr spc="135">
                <a:solidFill>
                  <a:schemeClr val="tx1"/>
                </a:solidFill>
              </a:rPr>
              <a:t>of</a:t>
            </a:r>
            <a:r>
              <a:rPr spc="-40"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a</a:t>
            </a:r>
            <a:r>
              <a:rPr spc="-35"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Tree</a:t>
            </a:r>
            <a:endParaRPr spc="-10">
              <a:solidFill>
                <a:schemeClr val="tx1"/>
              </a:solidFill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60625" y="2288839"/>
            <a:ext cx="2916745" cy="3723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40462" y="2720575"/>
            <a:ext cx="15919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75"/>
              <a:t>Number</a:t>
            </a:r>
            <a:r>
              <a:rPr b="1" spc="10"/>
              <a:t> </a:t>
            </a:r>
            <a:r>
              <a:rPr b="1"/>
              <a:t>of</a:t>
            </a:r>
            <a:r>
              <a:rPr b="1" spc="15"/>
              <a:t> </a:t>
            </a:r>
            <a:r>
              <a:rPr b="1" spc="-10"/>
              <a:t>leaves</a:t>
            </a:r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30422" y="2726175"/>
            <a:ext cx="19716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/>
              <a:t>L2</a:t>
            </a:r>
            <a:r>
              <a:rPr b="1" spc="-20"/>
              <a:t> </a:t>
            </a:r>
            <a:r>
              <a:rPr b="1" spc="65"/>
              <a:t>norm</a:t>
            </a:r>
            <a:r>
              <a:rPr b="1" spc="-20"/>
              <a:t> </a:t>
            </a:r>
            <a:r>
              <a:rPr b="1"/>
              <a:t>of</a:t>
            </a:r>
            <a:r>
              <a:rPr b="1" spc="-20"/>
              <a:t> </a:t>
            </a:r>
            <a:r>
              <a:rPr b="1" spc="55"/>
              <a:t>leaf</a:t>
            </a:r>
            <a:r>
              <a:rPr b="1" spc="-20"/>
              <a:t> </a:t>
            </a:r>
            <a:r>
              <a:rPr b="1" spc="-10"/>
              <a:t>scores</a:t>
            </a:r>
            <a:endParaRPr/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34549" y="4294761"/>
            <a:ext cx="2663514" cy="28554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248183" y="3165915"/>
            <a:ext cx="1460500" cy="407034"/>
            <a:chOff x="2248183" y="2308665"/>
            <a:chExt cx="1460500" cy="407034"/>
          </a:xfrm>
        </p:grpSpPr>
        <p:sp>
          <p:nvSpPr>
            <p:cNvPr id="8" name="object 8"/>
            <p:cNvSpPr/>
            <p:nvPr/>
          </p:nvSpPr>
          <p:spPr>
            <a:xfrm>
              <a:off x="2261201" y="2321682"/>
              <a:ext cx="1434465" cy="381000"/>
            </a:xfrm>
            <a:custGeom>
              <a:avLst/>
              <a:gdLst/>
              <a:ahLst/>
              <a:cxnLst/>
              <a:rect l="l" t="t" r="r" b="b"/>
              <a:pathLst>
                <a:path w="1434464" h="381000">
                  <a:moveTo>
                    <a:pt x="716999" y="380999"/>
                  </a:moveTo>
                  <a:lnTo>
                    <a:pt x="643690" y="380016"/>
                  </a:lnTo>
                  <a:lnTo>
                    <a:pt x="572499" y="377129"/>
                  </a:lnTo>
                  <a:lnTo>
                    <a:pt x="503786" y="372435"/>
                  </a:lnTo>
                  <a:lnTo>
                    <a:pt x="437911" y="366029"/>
                  </a:lnTo>
                  <a:lnTo>
                    <a:pt x="375235" y="358007"/>
                  </a:lnTo>
                  <a:lnTo>
                    <a:pt x="316118" y="348465"/>
                  </a:lnTo>
                  <a:lnTo>
                    <a:pt x="260921" y="337499"/>
                  </a:lnTo>
                  <a:lnTo>
                    <a:pt x="210004" y="325203"/>
                  </a:lnTo>
                  <a:lnTo>
                    <a:pt x="163727" y="311675"/>
                  </a:lnTo>
                  <a:lnTo>
                    <a:pt x="122452" y="297010"/>
                  </a:lnTo>
                  <a:lnTo>
                    <a:pt x="86538" y="281303"/>
                  </a:lnTo>
                  <a:lnTo>
                    <a:pt x="32234" y="247148"/>
                  </a:lnTo>
                  <a:lnTo>
                    <a:pt x="3701" y="209977"/>
                  </a:lnTo>
                  <a:lnTo>
                    <a:pt x="0" y="190499"/>
                  </a:lnTo>
                  <a:lnTo>
                    <a:pt x="3701" y="171022"/>
                  </a:lnTo>
                  <a:lnTo>
                    <a:pt x="32234" y="133851"/>
                  </a:lnTo>
                  <a:lnTo>
                    <a:pt x="86538" y="99696"/>
                  </a:lnTo>
                  <a:lnTo>
                    <a:pt x="122452" y="83989"/>
                  </a:lnTo>
                  <a:lnTo>
                    <a:pt x="163727" y="69324"/>
                  </a:lnTo>
                  <a:lnTo>
                    <a:pt x="210004" y="55796"/>
                  </a:lnTo>
                  <a:lnTo>
                    <a:pt x="260921" y="43500"/>
                  </a:lnTo>
                  <a:lnTo>
                    <a:pt x="316118" y="32534"/>
                  </a:lnTo>
                  <a:lnTo>
                    <a:pt x="375235" y="22992"/>
                  </a:lnTo>
                  <a:lnTo>
                    <a:pt x="437911" y="14970"/>
                  </a:lnTo>
                  <a:lnTo>
                    <a:pt x="503786" y="8564"/>
                  </a:lnTo>
                  <a:lnTo>
                    <a:pt x="572499" y="3870"/>
                  </a:lnTo>
                  <a:lnTo>
                    <a:pt x="643690" y="983"/>
                  </a:lnTo>
                  <a:lnTo>
                    <a:pt x="716999" y="0"/>
                  </a:lnTo>
                  <a:lnTo>
                    <a:pt x="790309" y="983"/>
                  </a:lnTo>
                  <a:lnTo>
                    <a:pt x="861500" y="3870"/>
                  </a:lnTo>
                  <a:lnTo>
                    <a:pt x="930213" y="8564"/>
                  </a:lnTo>
                  <a:lnTo>
                    <a:pt x="996088" y="14970"/>
                  </a:lnTo>
                  <a:lnTo>
                    <a:pt x="1058764" y="22992"/>
                  </a:lnTo>
                  <a:lnTo>
                    <a:pt x="1117881" y="32534"/>
                  </a:lnTo>
                  <a:lnTo>
                    <a:pt x="1173078" y="43500"/>
                  </a:lnTo>
                  <a:lnTo>
                    <a:pt x="1223995" y="55796"/>
                  </a:lnTo>
                  <a:lnTo>
                    <a:pt x="1270272" y="69324"/>
                  </a:lnTo>
                  <a:lnTo>
                    <a:pt x="1311547" y="83989"/>
                  </a:lnTo>
                  <a:lnTo>
                    <a:pt x="1347461" y="99696"/>
                  </a:lnTo>
                  <a:lnTo>
                    <a:pt x="1401765" y="133851"/>
                  </a:lnTo>
                  <a:lnTo>
                    <a:pt x="1430298" y="171022"/>
                  </a:lnTo>
                  <a:lnTo>
                    <a:pt x="1433999" y="190499"/>
                  </a:lnTo>
                  <a:lnTo>
                    <a:pt x="1430298" y="209977"/>
                  </a:lnTo>
                  <a:lnTo>
                    <a:pt x="1401765" y="247148"/>
                  </a:lnTo>
                  <a:lnTo>
                    <a:pt x="1347461" y="281303"/>
                  </a:lnTo>
                  <a:lnTo>
                    <a:pt x="1311547" y="297010"/>
                  </a:lnTo>
                  <a:lnTo>
                    <a:pt x="1270272" y="311675"/>
                  </a:lnTo>
                  <a:lnTo>
                    <a:pt x="1223995" y="325203"/>
                  </a:lnTo>
                  <a:lnTo>
                    <a:pt x="1173078" y="337499"/>
                  </a:lnTo>
                  <a:lnTo>
                    <a:pt x="1117881" y="348465"/>
                  </a:lnTo>
                  <a:lnTo>
                    <a:pt x="1058764" y="358007"/>
                  </a:lnTo>
                  <a:lnTo>
                    <a:pt x="996088" y="366029"/>
                  </a:lnTo>
                  <a:lnTo>
                    <a:pt x="930213" y="372435"/>
                  </a:lnTo>
                  <a:lnTo>
                    <a:pt x="861500" y="377129"/>
                  </a:lnTo>
                  <a:lnTo>
                    <a:pt x="790309" y="380016"/>
                  </a:lnTo>
                  <a:lnTo>
                    <a:pt x="716999" y="380999"/>
                  </a:lnTo>
                  <a:close/>
                </a:path>
              </a:pathLst>
            </a:custGeom>
            <a:solidFill>
              <a:srgbClr val="72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61201" y="2321682"/>
              <a:ext cx="1434465" cy="381000"/>
            </a:xfrm>
            <a:custGeom>
              <a:avLst/>
              <a:gdLst/>
              <a:ahLst/>
              <a:cxnLst/>
              <a:rect l="l" t="t" r="r" b="b"/>
              <a:pathLst>
                <a:path w="1434464" h="381000">
                  <a:moveTo>
                    <a:pt x="0" y="190499"/>
                  </a:moveTo>
                  <a:lnTo>
                    <a:pt x="3701" y="171022"/>
                  </a:lnTo>
                  <a:lnTo>
                    <a:pt x="14566" y="152107"/>
                  </a:lnTo>
                  <a:lnTo>
                    <a:pt x="56345" y="116348"/>
                  </a:lnTo>
                  <a:lnTo>
                    <a:pt x="122452" y="83989"/>
                  </a:lnTo>
                  <a:lnTo>
                    <a:pt x="163727" y="69324"/>
                  </a:lnTo>
                  <a:lnTo>
                    <a:pt x="210004" y="55796"/>
                  </a:lnTo>
                  <a:lnTo>
                    <a:pt x="260921" y="43500"/>
                  </a:lnTo>
                  <a:lnTo>
                    <a:pt x="316118" y="32534"/>
                  </a:lnTo>
                  <a:lnTo>
                    <a:pt x="375235" y="22992"/>
                  </a:lnTo>
                  <a:lnTo>
                    <a:pt x="437911" y="14970"/>
                  </a:lnTo>
                  <a:lnTo>
                    <a:pt x="503786" y="8564"/>
                  </a:lnTo>
                  <a:lnTo>
                    <a:pt x="572499" y="3870"/>
                  </a:lnTo>
                  <a:lnTo>
                    <a:pt x="643690" y="983"/>
                  </a:lnTo>
                  <a:lnTo>
                    <a:pt x="716999" y="0"/>
                  </a:lnTo>
                  <a:lnTo>
                    <a:pt x="790309" y="983"/>
                  </a:lnTo>
                  <a:lnTo>
                    <a:pt x="861500" y="3870"/>
                  </a:lnTo>
                  <a:lnTo>
                    <a:pt x="930213" y="8564"/>
                  </a:lnTo>
                  <a:lnTo>
                    <a:pt x="996088" y="14970"/>
                  </a:lnTo>
                  <a:lnTo>
                    <a:pt x="1058764" y="22992"/>
                  </a:lnTo>
                  <a:lnTo>
                    <a:pt x="1117881" y="32534"/>
                  </a:lnTo>
                  <a:lnTo>
                    <a:pt x="1173078" y="43500"/>
                  </a:lnTo>
                  <a:lnTo>
                    <a:pt x="1223995" y="55796"/>
                  </a:lnTo>
                  <a:lnTo>
                    <a:pt x="1270272" y="69324"/>
                  </a:lnTo>
                  <a:lnTo>
                    <a:pt x="1311547" y="83989"/>
                  </a:lnTo>
                  <a:lnTo>
                    <a:pt x="1347461" y="99696"/>
                  </a:lnTo>
                  <a:lnTo>
                    <a:pt x="1401765" y="133851"/>
                  </a:lnTo>
                  <a:lnTo>
                    <a:pt x="1430298" y="171022"/>
                  </a:lnTo>
                  <a:lnTo>
                    <a:pt x="1433999" y="190499"/>
                  </a:lnTo>
                  <a:lnTo>
                    <a:pt x="1419433" y="228892"/>
                  </a:lnTo>
                  <a:lnTo>
                    <a:pt x="1377654" y="264651"/>
                  </a:lnTo>
                  <a:lnTo>
                    <a:pt x="1311547" y="297010"/>
                  </a:lnTo>
                  <a:lnTo>
                    <a:pt x="1270272" y="311675"/>
                  </a:lnTo>
                  <a:lnTo>
                    <a:pt x="1223995" y="325203"/>
                  </a:lnTo>
                  <a:lnTo>
                    <a:pt x="1173078" y="337499"/>
                  </a:lnTo>
                  <a:lnTo>
                    <a:pt x="1117881" y="348465"/>
                  </a:lnTo>
                  <a:lnTo>
                    <a:pt x="1058764" y="358007"/>
                  </a:lnTo>
                  <a:lnTo>
                    <a:pt x="996088" y="366029"/>
                  </a:lnTo>
                  <a:lnTo>
                    <a:pt x="930213" y="372435"/>
                  </a:lnTo>
                  <a:lnTo>
                    <a:pt x="861500" y="377129"/>
                  </a:lnTo>
                  <a:lnTo>
                    <a:pt x="790309" y="380016"/>
                  </a:lnTo>
                  <a:lnTo>
                    <a:pt x="716999" y="380999"/>
                  </a:lnTo>
                  <a:lnTo>
                    <a:pt x="643690" y="380016"/>
                  </a:lnTo>
                  <a:lnTo>
                    <a:pt x="572499" y="377129"/>
                  </a:lnTo>
                  <a:lnTo>
                    <a:pt x="503786" y="372435"/>
                  </a:lnTo>
                  <a:lnTo>
                    <a:pt x="437911" y="366029"/>
                  </a:lnTo>
                  <a:lnTo>
                    <a:pt x="375235" y="358007"/>
                  </a:lnTo>
                  <a:lnTo>
                    <a:pt x="316118" y="348465"/>
                  </a:lnTo>
                  <a:lnTo>
                    <a:pt x="260921" y="337499"/>
                  </a:lnTo>
                  <a:lnTo>
                    <a:pt x="210004" y="325203"/>
                  </a:lnTo>
                  <a:lnTo>
                    <a:pt x="163727" y="311675"/>
                  </a:lnTo>
                  <a:lnTo>
                    <a:pt x="122452" y="297010"/>
                  </a:lnTo>
                  <a:lnTo>
                    <a:pt x="86538" y="281303"/>
                  </a:lnTo>
                  <a:lnTo>
                    <a:pt x="32234" y="247148"/>
                  </a:lnTo>
                  <a:lnTo>
                    <a:pt x="3701" y="209977"/>
                  </a:lnTo>
                  <a:lnTo>
                    <a:pt x="0" y="190499"/>
                  </a:lnTo>
                  <a:close/>
                </a:path>
              </a:pathLst>
            </a:custGeom>
            <a:ln w="25549">
              <a:solidFill>
                <a:srgbClr val="88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17172" y="3244845"/>
            <a:ext cx="72199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rgbClr val="FFFFFF"/>
                </a:solidFill>
              </a:rPr>
              <a:t>age</a:t>
            </a:r>
            <a:r>
              <a:rPr spc="-10">
                <a:solidFill>
                  <a:srgbClr val="FFFFFF"/>
                </a:solidFill>
              </a:rPr>
              <a:t> </a:t>
            </a:r>
            <a:r>
              <a:rPr>
                <a:solidFill>
                  <a:srgbClr val="FFFFFF"/>
                </a:solidFill>
              </a:rPr>
              <a:t>&lt;</a:t>
            </a:r>
            <a:r>
              <a:rPr spc="-10">
                <a:solidFill>
                  <a:srgbClr val="FFFFFF"/>
                </a:solidFill>
              </a:rPr>
              <a:t> </a:t>
            </a:r>
            <a:r>
              <a:rPr spc="-25">
                <a:solidFill>
                  <a:srgbClr val="FFFFFF"/>
                </a:solidFill>
              </a:rPr>
              <a:t>15</a:t>
            </a:r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1471418" y="3818914"/>
            <a:ext cx="1460500" cy="407034"/>
            <a:chOff x="1471418" y="2961664"/>
            <a:chExt cx="1460500" cy="407034"/>
          </a:xfrm>
        </p:grpSpPr>
        <p:sp>
          <p:nvSpPr>
            <p:cNvPr id="12" name="object 12"/>
            <p:cNvSpPr/>
            <p:nvPr/>
          </p:nvSpPr>
          <p:spPr>
            <a:xfrm>
              <a:off x="1484436" y="2974682"/>
              <a:ext cx="1434465" cy="381000"/>
            </a:xfrm>
            <a:custGeom>
              <a:avLst/>
              <a:gdLst/>
              <a:ahLst/>
              <a:cxnLst/>
              <a:rect l="l" t="t" r="r" b="b"/>
              <a:pathLst>
                <a:path w="1434464" h="381000">
                  <a:moveTo>
                    <a:pt x="716999" y="380999"/>
                  </a:moveTo>
                  <a:lnTo>
                    <a:pt x="643690" y="380016"/>
                  </a:lnTo>
                  <a:lnTo>
                    <a:pt x="572499" y="377129"/>
                  </a:lnTo>
                  <a:lnTo>
                    <a:pt x="503786" y="372435"/>
                  </a:lnTo>
                  <a:lnTo>
                    <a:pt x="437911" y="366029"/>
                  </a:lnTo>
                  <a:lnTo>
                    <a:pt x="375235" y="358007"/>
                  </a:lnTo>
                  <a:lnTo>
                    <a:pt x="316118" y="348465"/>
                  </a:lnTo>
                  <a:lnTo>
                    <a:pt x="260921" y="337498"/>
                  </a:lnTo>
                  <a:lnTo>
                    <a:pt x="210004" y="325203"/>
                  </a:lnTo>
                  <a:lnTo>
                    <a:pt x="163727" y="311675"/>
                  </a:lnTo>
                  <a:lnTo>
                    <a:pt x="122452" y="297010"/>
                  </a:lnTo>
                  <a:lnTo>
                    <a:pt x="86538" y="281303"/>
                  </a:lnTo>
                  <a:lnTo>
                    <a:pt x="32234" y="247148"/>
                  </a:lnTo>
                  <a:lnTo>
                    <a:pt x="3701" y="209977"/>
                  </a:lnTo>
                  <a:lnTo>
                    <a:pt x="0" y="190499"/>
                  </a:lnTo>
                  <a:lnTo>
                    <a:pt x="3701" y="171022"/>
                  </a:lnTo>
                  <a:lnTo>
                    <a:pt x="32234" y="133851"/>
                  </a:lnTo>
                  <a:lnTo>
                    <a:pt x="86538" y="99696"/>
                  </a:lnTo>
                  <a:lnTo>
                    <a:pt x="122452" y="83989"/>
                  </a:lnTo>
                  <a:lnTo>
                    <a:pt x="163727" y="69324"/>
                  </a:lnTo>
                  <a:lnTo>
                    <a:pt x="210004" y="55796"/>
                  </a:lnTo>
                  <a:lnTo>
                    <a:pt x="260921" y="43500"/>
                  </a:lnTo>
                  <a:lnTo>
                    <a:pt x="316118" y="32534"/>
                  </a:lnTo>
                  <a:lnTo>
                    <a:pt x="375235" y="22992"/>
                  </a:lnTo>
                  <a:lnTo>
                    <a:pt x="437911" y="14970"/>
                  </a:lnTo>
                  <a:lnTo>
                    <a:pt x="503786" y="8564"/>
                  </a:lnTo>
                  <a:lnTo>
                    <a:pt x="572499" y="3870"/>
                  </a:lnTo>
                  <a:lnTo>
                    <a:pt x="643690" y="983"/>
                  </a:lnTo>
                  <a:lnTo>
                    <a:pt x="716999" y="0"/>
                  </a:lnTo>
                  <a:lnTo>
                    <a:pt x="790309" y="983"/>
                  </a:lnTo>
                  <a:lnTo>
                    <a:pt x="861500" y="3870"/>
                  </a:lnTo>
                  <a:lnTo>
                    <a:pt x="930213" y="8564"/>
                  </a:lnTo>
                  <a:lnTo>
                    <a:pt x="996088" y="14970"/>
                  </a:lnTo>
                  <a:lnTo>
                    <a:pt x="1058764" y="22992"/>
                  </a:lnTo>
                  <a:lnTo>
                    <a:pt x="1117881" y="32534"/>
                  </a:lnTo>
                  <a:lnTo>
                    <a:pt x="1173078" y="43500"/>
                  </a:lnTo>
                  <a:lnTo>
                    <a:pt x="1223995" y="55796"/>
                  </a:lnTo>
                  <a:lnTo>
                    <a:pt x="1270272" y="69324"/>
                  </a:lnTo>
                  <a:lnTo>
                    <a:pt x="1311547" y="83989"/>
                  </a:lnTo>
                  <a:lnTo>
                    <a:pt x="1347461" y="99696"/>
                  </a:lnTo>
                  <a:lnTo>
                    <a:pt x="1401765" y="133851"/>
                  </a:lnTo>
                  <a:lnTo>
                    <a:pt x="1430298" y="171022"/>
                  </a:lnTo>
                  <a:lnTo>
                    <a:pt x="1433999" y="190499"/>
                  </a:lnTo>
                  <a:lnTo>
                    <a:pt x="1430298" y="209977"/>
                  </a:lnTo>
                  <a:lnTo>
                    <a:pt x="1401765" y="247148"/>
                  </a:lnTo>
                  <a:lnTo>
                    <a:pt x="1347461" y="281303"/>
                  </a:lnTo>
                  <a:lnTo>
                    <a:pt x="1311547" y="297010"/>
                  </a:lnTo>
                  <a:lnTo>
                    <a:pt x="1270272" y="311675"/>
                  </a:lnTo>
                  <a:lnTo>
                    <a:pt x="1223995" y="325203"/>
                  </a:lnTo>
                  <a:lnTo>
                    <a:pt x="1173078" y="337498"/>
                  </a:lnTo>
                  <a:lnTo>
                    <a:pt x="1117881" y="348465"/>
                  </a:lnTo>
                  <a:lnTo>
                    <a:pt x="1058764" y="358007"/>
                  </a:lnTo>
                  <a:lnTo>
                    <a:pt x="996088" y="366029"/>
                  </a:lnTo>
                  <a:lnTo>
                    <a:pt x="930213" y="372435"/>
                  </a:lnTo>
                  <a:lnTo>
                    <a:pt x="861500" y="377129"/>
                  </a:lnTo>
                  <a:lnTo>
                    <a:pt x="790309" y="380016"/>
                  </a:lnTo>
                  <a:lnTo>
                    <a:pt x="716999" y="380999"/>
                  </a:lnTo>
                  <a:close/>
                </a:path>
              </a:pathLst>
            </a:custGeom>
            <a:solidFill>
              <a:srgbClr val="72BE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4436" y="2974682"/>
              <a:ext cx="1434465" cy="381000"/>
            </a:xfrm>
            <a:custGeom>
              <a:avLst/>
              <a:gdLst/>
              <a:ahLst/>
              <a:cxnLst/>
              <a:rect l="l" t="t" r="r" b="b"/>
              <a:pathLst>
                <a:path w="1434464" h="381000">
                  <a:moveTo>
                    <a:pt x="0" y="190499"/>
                  </a:moveTo>
                  <a:lnTo>
                    <a:pt x="3701" y="171022"/>
                  </a:lnTo>
                  <a:lnTo>
                    <a:pt x="14566" y="152107"/>
                  </a:lnTo>
                  <a:lnTo>
                    <a:pt x="56345" y="116348"/>
                  </a:lnTo>
                  <a:lnTo>
                    <a:pt x="122452" y="83989"/>
                  </a:lnTo>
                  <a:lnTo>
                    <a:pt x="163727" y="69324"/>
                  </a:lnTo>
                  <a:lnTo>
                    <a:pt x="210004" y="55796"/>
                  </a:lnTo>
                  <a:lnTo>
                    <a:pt x="260921" y="43500"/>
                  </a:lnTo>
                  <a:lnTo>
                    <a:pt x="316118" y="32534"/>
                  </a:lnTo>
                  <a:lnTo>
                    <a:pt x="375235" y="22992"/>
                  </a:lnTo>
                  <a:lnTo>
                    <a:pt x="437911" y="14970"/>
                  </a:lnTo>
                  <a:lnTo>
                    <a:pt x="503786" y="8564"/>
                  </a:lnTo>
                  <a:lnTo>
                    <a:pt x="572499" y="3870"/>
                  </a:lnTo>
                  <a:lnTo>
                    <a:pt x="643690" y="983"/>
                  </a:lnTo>
                  <a:lnTo>
                    <a:pt x="716999" y="0"/>
                  </a:lnTo>
                  <a:lnTo>
                    <a:pt x="790309" y="983"/>
                  </a:lnTo>
                  <a:lnTo>
                    <a:pt x="861500" y="3870"/>
                  </a:lnTo>
                  <a:lnTo>
                    <a:pt x="930213" y="8564"/>
                  </a:lnTo>
                  <a:lnTo>
                    <a:pt x="996088" y="14970"/>
                  </a:lnTo>
                  <a:lnTo>
                    <a:pt x="1058764" y="22992"/>
                  </a:lnTo>
                  <a:lnTo>
                    <a:pt x="1117881" y="32534"/>
                  </a:lnTo>
                  <a:lnTo>
                    <a:pt x="1173078" y="43500"/>
                  </a:lnTo>
                  <a:lnTo>
                    <a:pt x="1223995" y="55796"/>
                  </a:lnTo>
                  <a:lnTo>
                    <a:pt x="1270272" y="69324"/>
                  </a:lnTo>
                  <a:lnTo>
                    <a:pt x="1311547" y="83989"/>
                  </a:lnTo>
                  <a:lnTo>
                    <a:pt x="1347461" y="99696"/>
                  </a:lnTo>
                  <a:lnTo>
                    <a:pt x="1401765" y="133851"/>
                  </a:lnTo>
                  <a:lnTo>
                    <a:pt x="1430298" y="171022"/>
                  </a:lnTo>
                  <a:lnTo>
                    <a:pt x="1433999" y="190499"/>
                  </a:lnTo>
                  <a:lnTo>
                    <a:pt x="1419433" y="228892"/>
                  </a:lnTo>
                  <a:lnTo>
                    <a:pt x="1377654" y="264651"/>
                  </a:lnTo>
                  <a:lnTo>
                    <a:pt x="1311547" y="297010"/>
                  </a:lnTo>
                  <a:lnTo>
                    <a:pt x="1270272" y="311675"/>
                  </a:lnTo>
                  <a:lnTo>
                    <a:pt x="1223995" y="325203"/>
                  </a:lnTo>
                  <a:lnTo>
                    <a:pt x="1173078" y="337498"/>
                  </a:lnTo>
                  <a:lnTo>
                    <a:pt x="1117881" y="348465"/>
                  </a:lnTo>
                  <a:lnTo>
                    <a:pt x="1058764" y="358007"/>
                  </a:lnTo>
                  <a:lnTo>
                    <a:pt x="996088" y="366029"/>
                  </a:lnTo>
                  <a:lnTo>
                    <a:pt x="930213" y="372435"/>
                  </a:lnTo>
                  <a:lnTo>
                    <a:pt x="861500" y="377129"/>
                  </a:lnTo>
                  <a:lnTo>
                    <a:pt x="790309" y="380016"/>
                  </a:lnTo>
                  <a:lnTo>
                    <a:pt x="716999" y="380999"/>
                  </a:lnTo>
                  <a:lnTo>
                    <a:pt x="643690" y="380016"/>
                  </a:lnTo>
                  <a:lnTo>
                    <a:pt x="572499" y="377129"/>
                  </a:lnTo>
                  <a:lnTo>
                    <a:pt x="503786" y="372435"/>
                  </a:lnTo>
                  <a:lnTo>
                    <a:pt x="437911" y="366029"/>
                  </a:lnTo>
                  <a:lnTo>
                    <a:pt x="375235" y="358007"/>
                  </a:lnTo>
                  <a:lnTo>
                    <a:pt x="316118" y="348465"/>
                  </a:lnTo>
                  <a:lnTo>
                    <a:pt x="260921" y="337498"/>
                  </a:lnTo>
                  <a:lnTo>
                    <a:pt x="210004" y="325203"/>
                  </a:lnTo>
                  <a:lnTo>
                    <a:pt x="163727" y="311675"/>
                  </a:lnTo>
                  <a:lnTo>
                    <a:pt x="122452" y="297010"/>
                  </a:lnTo>
                  <a:lnTo>
                    <a:pt x="86538" y="281303"/>
                  </a:lnTo>
                  <a:lnTo>
                    <a:pt x="32234" y="247148"/>
                  </a:lnTo>
                  <a:lnTo>
                    <a:pt x="3701" y="209977"/>
                  </a:lnTo>
                  <a:lnTo>
                    <a:pt x="0" y="190499"/>
                  </a:lnTo>
                  <a:close/>
                </a:path>
              </a:pathLst>
            </a:custGeom>
            <a:ln w="25549">
              <a:solidFill>
                <a:srgbClr val="88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857891" y="3897845"/>
            <a:ext cx="6877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rgbClr val="FFFFFF"/>
                </a:solidFill>
              </a:rPr>
              <a:t>is</a:t>
            </a:r>
            <a:r>
              <a:rPr spc="-20">
                <a:solidFill>
                  <a:srgbClr val="FFFFFF"/>
                </a:solidFill>
              </a:rPr>
              <a:t> </a:t>
            </a:r>
            <a:r>
              <a:rPr spc="-10">
                <a:solidFill>
                  <a:srgbClr val="FFFFFF"/>
                </a:solidFill>
              </a:rPr>
              <a:t>male?</a:t>
            </a:r>
            <a:endParaRPr/>
          </a:p>
        </p:txBody>
      </p:sp>
      <p:grpSp>
        <p:nvGrpSpPr>
          <p:cNvPr id="15" name="object 15"/>
          <p:cNvGrpSpPr/>
          <p:nvPr/>
        </p:nvGrpSpPr>
        <p:grpSpPr>
          <a:xfrm>
            <a:off x="993652" y="3550312"/>
            <a:ext cx="3670935" cy="1546225"/>
            <a:chOff x="993651" y="2693061"/>
            <a:chExt cx="3670935" cy="1546225"/>
          </a:xfrm>
        </p:grpSpPr>
        <p:sp>
          <p:nvSpPr>
            <p:cNvPr id="16" name="object 16"/>
            <p:cNvSpPr/>
            <p:nvPr/>
          </p:nvSpPr>
          <p:spPr>
            <a:xfrm>
              <a:off x="2200143" y="2702598"/>
              <a:ext cx="779780" cy="272415"/>
            </a:xfrm>
            <a:custGeom>
              <a:avLst/>
              <a:gdLst/>
              <a:ahLst/>
              <a:cxnLst/>
              <a:rect l="l" t="t" r="r" b="b"/>
              <a:pathLst>
                <a:path w="779780" h="272414">
                  <a:moveTo>
                    <a:pt x="779399" y="0"/>
                  </a:moveTo>
                  <a:lnTo>
                    <a:pt x="0" y="272099"/>
                  </a:lnTo>
                </a:path>
              </a:pathLst>
            </a:custGeom>
            <a:ln w="1907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5928" y="3582939"/>
              <a:ext cx="521600" cy="53459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74483" y="3076260"/>
              <a:ext cx="431699" cy="39299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00210" y="3464431"/>
              <a:ext cx="431699" cy="43529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35479" y="3497082"/>
              <a:ext cx="426299" cy="4568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9708" y="3573265"/>
              <a:ext cx="478199" cy="5042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456225" y="3029098"/>
              <a:ext cx="1195705" cy="1088390"/>
            </a:xfrm>
            <a:custGeom>
              <a:avLst/>
              <a:gdLst/>
              <a:ahLst/>
              <a:cxnLst/>
              <a:rect l="l" t="t" r="r" b="b"/>
              <a:pathLst>
                <a:path w="1195704" h="1088389">
                  <a:moveTo>
                    <a:pt x="0" y="544049"/>
                  </a:moveTo>
                  <a:lnTo>
                    <a:pt x="1981" y="499429"/>
                  </a:lnTo>
                  <a:lnTo>
                    <a:pt x="7821" y="455802"/>
                  </a:lnTo>
                  <a:lnTo>
                    <a:pt x="17367" y="413308"/>
                  </a:lnTo>
                  <a:lnTo>
                    <a:pt x="30466" y="372088"/>
                  </a:lnTo>
                  <a:lnTo>
                    <a:pt x="46962" y="332281"/>
                  </a:lnTo>
                  <a:lnTo>
                    <a:pt x="66703" y="294027"/>
                  </a:lnTo>
                  <a:lnTo>
                    <a:pt x="89534" y="257467"/>
                  </a:lnTo>
                  <a:lnTo>
                    <a:pt x="115302" y="222741"/>
                  </a:lnTo>
                  <a:lnTo>
                    <a:pt x="143853" y="189988"/>
                  </a:lnTo>
                  <a:lnTo>
                    <a:pt x="175033" y="159348"/>
                  </a:lnTo>
                  <a:lnTo>
                    <a:pt x="208688" y="130962"/>
                  </a:lnTo>
                  <a:lnTo>
                    <a:pt x="244665" y="104970"/>
                  </a:lnTo>
                  <a:lnTo>
                    <a:pt x="282809" y="81511"/>
                  </a:lnTo>
                  <a:lnTo>
                    <a:pt x="322968" y="60725"/>
                  </a:lnTo>
                  <a:lnTo>
                    <a:pt x="364987" y="42754"/>
                  </a:lnTo>
                  <a:lnTo>
                    <a:pt x="408712" y="27736"/>
                  </a:lnTo>
                  <a:lnTo>
                    <a:pt x="453989" y="15811"/>
                  </a:lnTo>
                  <a:lnTo>
                    <a:pt x="500666" y="7120"/>
                  </a:lnTo>
                  <a:lnTo>
                    <a:pt x="548587" y="1803"/>
                  </a:lnTo>
                  <a:lnTo>
                    <a:pt x="597599" y="0"/>
                  </a:lnTo>
                  <a:lnTo>
                    <a:pt x="646612" y="1803"/>
                  </a:lnTo>
                  <a:lnTo>
                    <a:pt x="694533" y="7120"/>
                  </a:lnTo>
                  <a:lnTo>
                    <a:pt x="741210" y="15811"/>
                  </a:lnTo>
                  <a:lnTo>
                    <a:pt x="786487" y="27736"/>
                  </a:lnTo>
                  <a:lnTo>
                    <a:pt x="830212" y="42754"/>
                  </a:lnTo>
                  <a:lnTo>
                    <a:pt x="872231" y="60725"/>
                  </a:lnTo>
                  <a:lnTo>
                    <a:pt x="912390" y="81511"/>
                  </a:lnTo>
                  <a:lnTo>
                    <a:pt x="950534" y="104970"/>
                  </a:lnTo>
                  <a:lnTo>
                    <a:pt x="986511" y="130962"/>
                  </a:lnTo>
                  <a:lnTo>
                    <a:pt x="1020166" y="159348"/>
                  </a:lnTo>
                  <a:lnTo>
                    <a:pt x="1051346" y="189988"/>
                  </a:lnTo>
                  <a:lnTo>
                    <a:pt x="1079897" y="222741"/>
                  </a:lnTo>
                  <a:lnTo>
                    <a:pt x="1105665" y="257467"/>
                  </a:lnTo>
                  <a:lnTo>
                    <a:pt x="1128496" y="294027"/>
                  </a:lnTo>
                  <a:lnTo>
                    <a:pt x="1148237" y="332281"/>
                  </a:lnTo>
                  <a:lnTo>
                    <a:pt x="1164733" y="372088"/>
                  </a:lnTo>
                  <a:lnTo>
                    <a:pt x="1177832" y="413308"/>
                  </a:lnTo>
                  <a:lnTo>
                    <a:pt x="1187378" y="455802"/>
                  </a:lnTo>
                  <a:lnTo>
                    <a:pt x="1193218" y="499429"/>
                  </a:lnTo>
                  <a:lnTo>
                    <a:pt x="1195199" y="544049"/>
                  </a:lnTo>
                  <a:lnTo>
                    <a:pt x="1193218" y="588670"/>
                  </a:lnTo>
                  <a:lnTo>
                    <a:pt x="1187378" y="632297"/>
                  </a:lnTo>
                  <a:lnTo>
                    <a:pt x="1177832" y="674791"/>
                  </a:lnTo>
                  <a:lnTo>
                    <a:pt x="1164733" y="716011"/>
                  </a:lnTo>
                  <a:lnTo>
                    <a:pt x="1148237" y="755818"/>
                  </a:lnTo>
                  <a:lnTo>
                    <a:pt x="1128496" y="794072"/>
                  </a:lnTo>
                  <a:lnTo>
                    <a:pt x="1105665" y="830632"/>
                  </a:lnTo>
                  <a:lnTo>
                    <a:pt x="1079897" y="865358"/>
                  </a:lnTo>
                  <a:lnTo>
                    <a:pt x="1051346" y="898112"/>
                  </a:lnTo>
                  <a:lnTo>
                    <a:pt x="1020166" y="928751"/>
                  </a:lnTo>
                  <a:lnTo>
                    <a:pt x="986511" y="957137"/>
                  </a:lnTo>
                  <a:lnTo>
                    <a:pt x="950534" y="983129"/>
                  </a:lnTo>
                  <a:lnTo>
                    <a:pt x="912390" y="1006588"/>
                  </a:lnTo>
                  <a:lnTo>
                    <a:pt x="872231" y="1027374"/>
                  </a:lnTo>
                  <a:lnTo>
                    <a:pt x="830212" y="1045345"/>
                  </a:lnTo>
                  <a:lnTo>
                    <a:pt x="786487" y="1060363"/>
                  </a:lnTo>
                  <a:lnTo>
                    <a:pt x="741210" y="1072288"/>
                  </a:lnTo>
                  <a:lnTo>
                    <a:pt x="694533" y="1080979"/>
                  </a:lnTo>
                  <a:lnTo>
                    <a:pt x="646612" y="1086296"/>
                  </a:lnTo>
                  <a:lnTo>
                    <a:pt x="597599" y="1088099"/>
                  </a:lnTo>
                  <a:lnTo>
                    <a:pt x="548587" y="1086296"/>
                  </a:lnTo>
                  <a:lnTo>
                    <a:pt x="500666" y="1080979"/>
                  </a:lnTo>
                  <a:lnTo>
                    <a:pt x="453989" y="1072288"/>
                  </a:lnTo>
                  <a:lnTo>
                    <a:pt x="408712" y="1060363"/>
                  </a:lnTo>
                  <a:lnTo>
                    <a:pt x="364987" y="1045345"/>
                  </a:lnTo>
                  <a:lnTo>
                    <a:pt x="322968" y="1027374"/>
                  </a:lnTo>
                  <a:lnTo>
                    <a:pt x="282809" y="1006588"/>
                  </a:lnTo>
                  <a:lnTo>
                    <a:pt x="244665" y="983129"/>
                  </a:lnTo>
                  <a:lnTo>
                    <a:pt x="208688" y="957137"/>
                  </a:lnTo>
                  <a:lnTo>
                    <a:pt x="175033" y="928751"/>
                  </a:lnTo>
                  <a:lnTo>
                    <a:pt x="143853" y="898112"/>
                  </a:lnTo>
                  <a:lnTo>
                    <a:pt x="115302" y="865358"/>
                  </a:lnTo>
                  <a:lnTo>
                    <a:pt x="89534" y="830632"/>
                  </a:lnTo>
                  <a:lnTo>
                    <a:pt x="66703" y="794072"/>
                  </a:lnTo>
                  <a:lnTo>
                    <a:pt x="46962" y="755818"/>
                  </a:lnTo>
                  <a:lnTo>
                    <a:pt x="30466" y="716011"/>
                  </a:lnTo>
                  <a:lnTo>
                    <a:pt x="17367" y="674791"/>
                  </a:lnTo>
                  <a:lnTo>
                    <a:pt x="7821" y="632297"/>
                  </a:lnTo>
                  <a:lnTo>
                    <a:pt x="1981" y="588670"/>
                  </a:lnTo>
                  <a:lnTo>
                    <a:pt x="0" y="544049"/>
                  </a:lnTo>
                  <a:close/>
                </a:path>
              </a:pathLst>
            </a:custGeom>
            <a:ln w="25549">
              <a:solidFill>
                <a:srgbClr val="88A4A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78215" y="2702598"/>
              <a:ext cx="1075690" cy="327025"/>
            </a:xfrm>
            <a:custGeom>
              <a:avLst/>
              <a:gdLst/>
              <a:ahLst/>
              <a:cxnLst/>
              <a:rect l="l" t="t" r="r" b="b"/>
              <a:pathLst>
                <a:path w="1075689" h="327025">
                  <a:moveTo>
                    <a:pt x="0" y="0"/>
                  </a:moveTo>
                  <a:lnTo>
                    <a:pt x="1075499" y="326699"/>
                  </a:lnTo>
                </a:path>
              </a:pathLst>
            </a:custGeom>
            <a:ln w="1907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006426" y="3518848"/>
              <a:ext cx="2211070" cy="708025"/>
            </a:xfrm>
            <a:custGeom>
              <a:avLst/>
              <a:gdLst/>
              <a:ahLst/>
              <a:cxnLst/>
              <a:rect l="l" t="t" r="r" b="b"/>
              <a:pathLst>
                <a:path w="2211070" h="708025">
                  <a:moveTo>
                    <a:pt x="1493779" y="326549"/>
                  </a:moveTo>
                  <a:lnTo>
                    <a:pt x="1497052" y="282239"/>
                  </a:lnTo>
                  <a:lnTo>
                    <a:pt x="1506585" y="239740"/>
                  </a:lnTo>
                  <a:lnTo>
                    <a:pt x="1521952" y="199441"/>
                  </a:lnTo>
                  <a:lnTo>
                    <a:pt x="1542725" y="161733"/>
                  </a:lnTo>
                  <a:lnTo>
                    <a:pt x="1568477" y="127004"/>
                  </a:lnTo>
                  <a:lnTo>
                    <a:pt x="1598781" y="95644"/>
                  </a:lnTo>
                  <a:lnTo>
                    <a:pt x="1633210" y="68040"/>
                  </a:lnTo>
                  <a:lnTo>
                    <a:pt x="1671337" y="44583"/>
                  </a:lnTo>
                  <a:lnTo>
                    <a:pt x="1712735" y="25661"/>
                  </a:lnTo>
                  <a:lnTo>
                    <a:pt x="1756975" y="11664"/>
                  </a:lnTo>
                  <a:lnTo>
                    <a:pt x="1803633" y="2981"/>
                  </a:lnTo>
                  <a:lnTo>
                    <a:pt x="1852279" y="0"/>
                  </a:lnTo>
                  <a:lnTo>
                    <a:pt x="1900925" y="2981"/>
                  </a:lnTo>
                  <a:lnTo>
                    <a:pt x="1947582" y="11664"/>
                  </a:lnTo>
                  <a:lnTo>
                    <a:pt x="1991823" y="25661"/>
                  </a:lnTo>
                  <a:lnTo>
                    <a:pt x="2033221" y="44583"/>
                  </a:lnTo>
                  <a:lnTo>
                    <a:pt x="2071348" y="68040"/>
                  </a:lnTo>
                  <a:lnTo>
                    <a:pt x="2105777" y="95644"/>
                  </a:lnTo>
                  <a:lnTo>
                    <a:pt x="2136081" y="127004"/>
                  </a:lnTo>
                  <a:lnTo>
                    <a:pt x="2161833" y="161733"/>
                  </a:lnTo>
                  <a:lnTo>
                    <a:pt x="2182606" y="199441"/>
                  </a:lnTo>
                  <a:lnTo>
                    <a:pt x="2197973" y="239740"/>
                  </a:lnTo>
                  <a:lnTo>
                    <a:pt x="2207506" y="282239"/>
                  </a:lnTo>
                  <a:lnTo>
                    <a:pt x="2210779" y="326549"/>
                  </a:lnTo>
                  <a:lnTo>
                    <a:pt x="2207506" y="370860"/>
                  </a:lnTo>
                  <a:lnTo>
                    <a:pt x="2197973" y="413359"/>
                  </a:lnTo>
                  <a:lnTo>
                    <a:pt x="2182606" y="453657"/>
                  </a:lnTo>
                  <a:lnTo>
                    <a:pt x="2161833" y="491365"/>
                  </a:lnTo>
                  <a:lnTo>
                    <a:pt x="2136081" y="526094"/>
                  </a:lnTo>
                  <a:lnTo>
                    <a:pt x="2105777" y="557455"/>
                  </a:lnTo>
                  <a:lnTo>
                    <a:pt x="2071348" y="585059"/>
                  </a:lnTo>
                  <a:lnTo>
                    <a:pt x="2033221" y="608516"/>
                  </a:lnTo>
                  <a:lnTo>
                    <a:pt x="1991823" y="627438"/>
                  </a:lnTo>
                  <a:lnTo>
                    <a:pt x="1947582" y="641435"/>
                  </a:lnTo>
                  <a:lnTo>
                    <a:pt x="1900925" y="650118"/>
                  </a:lnTo>
                  <a:lnTo>
                    <a:pt x="1852279" y="653099"/>
                  </a:lnTo>
                  <a:lnTo>
                    <a:pt x="1803633" y="650118"/>
                  </a:lnTo>
                  <a:lnTo>
                    <a:pt x="1756975" y="641435"/>
                  </a:lnTo>
                  <a:lnTo>
                    <a:pt x="1712735" y="627438"/>
                  </a:lnTo>
                  <a:lnTo>
                    <a:pt x="1671337" y="608516"/>
                  </a:lnTo>
                  <a:lnTo>
                    <a:pt x="1633210" y="585059"/>
                  </a:lnTo>
                  <a:lnTo>
                    <a:pt x="1598781" y="557455"/>
                  </a:lnTo>
                  <a:lnTo>
                    <a:pt x="1568477" y="526094"/>
                  </a:lnTo>
                  <a:lnTo>
                    <a:pt x="1542725" y="491365"/>
                  </a:lnTo>
                  <a:lnTo>
                    <a:pt x="1521952" y="453657"/>
                  </a:lnTo>
                  <a:lnTo>
                    <a:pt x="1506585" y="413359"/>
                  </a:lnTo>
                  <a:lnTo>
                    <a:pt x="1497052" y="370860"/>
                  </a:lnTo>
                  <a:lnTo>
                    <a:pt x="1493779" y="326549"/>
                  </a:lnTo>
                  <a:close/>
                </a:path>
                <a:path w="2211070" h="708025">
                  <a:moveTo>
                    <a:pt x="0" y="353699"/>
                  </a:moveTo>
                  <a:lnTo>
                    <a:pt x="3258" y="309332"/>
                  </a:lnTo>
                  <a:lnTo>
                    <a:pt x="12772" y="266609"/>
                  </a:lnTo>
                  <a:lnTo>
                    <a:pt x="28149" y="225863"/>
                  </a:lnTo>
                  <a:lnTo>
                    <a:pt x="48998" y="187423"/>
                  </a:lnTo>
                  <a:lnTo>
                    <a:pt x="74927" y="151623"/>
                  </a:lnTo>
                  <a:lnTo>
                    <a:pt x="105544" y="118793"/>
                  </a:lnTo>
                  <a:lnTo>
                    <a:pt x="140456" y="89265"/>
                  </a:lnTo>
                  <a:lnTo>
                    <a:pt x="179273" y="63371"/>
                  </a:lnTo>
                  <a:lnTo>
                    <a:pt x="221602" y="41441"/>
                  </a:lnTo>
                  <a:lnTo>
                    <a:pt x="267051" y="23808"/>
                  </a:lnTo>
                  <a:lnTo>
                    <a:pt x="315228" y="10802"/>
                  </a:lnTo>
                  <a:lnTo>
                    <a:pt x="365741" y="2755"/>
                  </a:lnTo>
                  <a:lnTo>
                    <a:pt x="418199" y="0"/>
                  </a:lnTo>
                  <a:lnTo>
                    <a:pt x="470658" y="2755"/>
                  </a:lnTo>
                  <a:lnTo>
                    <a:pt x="521171" y="10802"/>
                  </a:lnTo>
                  <a:lnTo>
                    <a:pt x="569348" y="23808"/>
                  </a:lnTo>
                  <a:lnTo>
                    <a:pt x="614797" y="41441"/>
                  </a:lnTo>
                  <a:lnTo>
                    <a:pt x="657126" y="63371"/>
                  </a:lnTo>
                  <a:lnTo>
                    <a:pt x="695943" y="89265"/>
                  </a:lnTo>
                  <a:lnTo>
                    <a:pt x="730855" y="118793"/>
                  </a:lnTo>
                  <a:lnTo>
                    <a:pt x="761472" y="151623"/>
                  </a:lnTo>
                  <a:lnTo>
                    <a:pt x="787401" y="187423"/>
                  </a:lnTo>
                  <a:lnTo>
                    <a:pt x="808250" y="225863"/>
                  </a:lnTo>
                  <a:lnTo>
                    <a:pt x="823627" y="266609"/>
                  </a:lnTo>
                  <a:lnTo>
                    <a:pt x="833141" y="309332"/>
                  </a:lnTo>
                  <a:lnTo>
                    <a:pt x="836399" y="353699"/>
                  </a:lnTo>
                  <a:lnTo>
                    <a:pt x="833141" y="398067"/>
                  </a:lnTo>
                  <a:lnTo>
                    <a:pt x="823627" y="440790"/>
                  </a:lnTo>
                  <a:lnTo>
                    <a:pt x="808250" y="481536"/>
                  </a:lnTo>
                  <a:lnTo>
                    <a:pt x="787401" y="519976"/>
                  </a:lnTo>
                  <a:lnTo>
                    <a:pt x="761472" y="555776"/>
                  </a:lnTo>
                  <a:lnTo>
                    <a:pt x="730855" y="588606"/>
                  </a:lnTo>
                  <a:lnTo>
                    <a:pt x="695943" y="618134"/>
                  </a:lnTo>
                  <a:lnTo>
                    <a:pt x="657126" y="644028"/>
                  </a:lnTo>
                  <a:lnTo>
                    <a:pt x="614797" y="665958"/>
                  </a:lnTo>
                  <a:lnTo>
                    <a:pt x="569348" y="683591"/>
                  </a:lnTo>
                  <a:lnTo>
                    <a:pt x="521171" y="696597"/>
                  </a:lnTo>
                  <a:lnTo>
                    <a:pt x="470658" y="704644"/>
                  </a:lnTo>
                  <a:lnTo>
                    <a:pt x="418199" y="707399"/>
                  </a:lnTo>
                  <a:lnTo>
                    <a:pt x="365741" y="704644"/>
                  </a:lnTo>
                  <a:lnTo>
                    <a:pt x="315228" y="696597"/>
                  </a:lnTo>
                  <a:lnTo>
                    <a:pt x="267051" y="683591"/>
                  </a:lnTo>
                  <a:lnTo>
                    <a:pt x="221602" y="665958"/>
                  </a:lnTo>
                  <a:lnTo>
                    <a:pt x="179273" y="644028"/>
                  </a:lnTo>
                  <a:lnTo>
                    <a:pt x="140456" y="618134"/>
                  </a:lnTo>
                  <a:lnTo>
                    <a:pt x="105544" y="588606"/>
                  </a:lnTo>
                  <a:lnTo>
                    <a:pt x="74927" y="555776"/>
                  </a:lnTo>
                  <a:lnTo>
                    <a:pt x="48998" y="519976"/>
                  </a:lnTo>
                  <a:lnTo>
                    <a:pt x="28149" y="481536"/>
                  </a:lnTo>
                  <a:lnTo>
                    <a:pt x="12772" y="440790"/>
                  </a:lnTo>
                  <a:lnTo>
                    <a:pt x="3258" y="398067"/>
                  </a:lnTo>
                  <a:lnTo>
                    <a:pt x="0" y="353699"/>
                  </a:lnTo>
                  <a:close/>
                </a:path>
              </a:pathLst>
            </a:custGeom>
            <a:ln w="25549">
              <a:solidFill>
                <a:srgbClr val="9ED3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23377" y="3355598"/>
              <a:ext cx="1435100" cy="163195"/>
            </a:xfrm>
            <a:custGeom>
              <a:avLst/>
              <a:gdLst/>
              <a:ahLst/>
              <a:cxnLst/>
              <a:rect l="l" t="t" r="r" b="b"/>
              <a:pathLst>
                <a:path w="1435100" h="163195">
                  <a:moveTo>
                    <a:pt x="779399" y="0"/>
                  </a:moveTo>
                  <a:lnTo>
                    <a:pt x="0" y="163199"/>
                  </a:lnTo>
                </a:path>
                <a:path w="1435100" h="163195">
                  <a:moveTo>
                    <a:pt x="778072" y="0"/>
                  </a:moveTo>
                  <a:lnTo>
                    <a:pt x="1435072" y="163199"/>
                  </a:lnTo>
                </a:path>
              </a:pathLst>
            </a:custGeom>
            <a:ln w="19074">
              <a:solidFill>
                <a:srgbClr val="33339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2385659" y="3510888"/>
            <a:ext cx="1441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Y</a:t>
            </a:r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520127" y="3523720"/>
            <a:ext cx="154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N</a:t>
            </a:r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53661" y="4123025"/>
            <a:ext cx="1441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Y</a:t>
            </a:r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683610" y="4122303"/>
            <a:ext cx="15430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50"/>
              <a:t>N</a:t>
            </a:r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195081" y="5102425"/>
            <a:ext cx="601345" cy="62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Leaf</a:t>
            </a:r>
            <a:r>
              <a:rPr spc="-20"/>
              <a:t> </a:t>
            </a:r>
            <a:r>
              <a:rPr spc="-50"/>
              <a:t>1</a:t>
            </a:r>
            <a:endParaRPr/>
          </a:p>
          <a:p>
            <a:pPr marL="54610">
              <a:spcBef>
                <a:spcPts val="1385"/>
              </a:spcBef>
            </a:pPr>
            <a:r>
              <a:rPr spc="-10"/>
              <a:t>w1=+2</a:t>
            </a:r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69641" y="5076425"/>
            <a:ext cx="5194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Leaf</a:t>
            </a:r>
            <a:r>
              <a:rPr spc="-20"/>
              <a:t> </a:t>
            </a:r>
            <a:r>
              <a:rPr spc="-50"/>
              <a:t>2</a:t>
            </a:r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043661" y="5022500"/>
            <a:ext cx="52197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t>Leaf</a:t>
            </a:r>
            <a:r>
              <a:rPr spc="-15"/>
              <a:t> </a:t>
            </a:r>
            <a:r>
              <a:rPr spc="-50"/>
              <a:t>3</a:t>
            </a:r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745165" y="5492150"/>
            <a:ext cx="603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/>
              <a:t>w2=0.1</a:t>
            </a:r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097485" y="5450075"/>
            <a:ext cx="51498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-10"/>
              <a:t>w3=-</a:t>
            </a:r>
            <a:r>
              <a:rPr spc="-50"/>
              <a:t>1</a:t>
            </a:r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80051" y="2256256"/>
            <a:ext cx="2248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800"/>
              <a:t>Objective</a:t>
            </a:r>
            <a:r>
              <a:rPr sz="1800" spc="100"/>
              <a:t> </a:t>
            </a:r>
            <a:r>
              <a:rPr sz="1800" spc="70"/>
              <a:t>in</a:t>
            </a:r>
            <a:r>
              <a:rPr sz="1800" spc="90"/>
              <a:t> </a:t>
            </a:r>
            <a:r>
              <a:rPr sz="1800" spc="-10"/>
              <a:t>XGBoost</a:t>
            </a:r>
            <a:endParaRPr sz="1800"/>
          </a:p>
        </p:txBody>
      </p:sp>
      <p:pic>
        <p:nvPicPr>
          <p:cNvPr id="36" name="object 4">
            <a:extLst>
              <a:ext uri="{FF2B5EF4-FFF2-40B4-BE49-F238E27FC236}">
                <a16:creationId xmlns:a16="http://schemas.microsoft.com/office/drawing/2014/main" id="{A2D115F5-967A-9B1B-3EF0-4F03B3E0E0E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61433" y="1634001"/>
            <a:ext cx="4964455" cy="430199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3131" y="378532"/>
            <a:ext cx="8240539" cy="579646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3600" spc="90" dirty="0">
                <a:solidFill>
                  <a:schemeClr val="tx1"/>
                </a:solidFill>
              </a:rPr>
              <a:t>How</a:t>
            </a:r>
            <a:r>
              <a:rPr lang="en-US" sz="3600" spc="-50" dirty="0">
                <a:solidFill>
                  <a:schemeClr val="tx1"/>
                </a:solidFill>
              </a:rPr>
              <a:t> </a:t>
            </a:r>
            <a:r>
              <a:rPr lang="en-US" sz="3600" dirty="0">
                <a:solidFill>
                  <a:schemeClr val="tx1"/>
                </a:solidFill>
              </a:rPr>
              <a:t>can</a:t>
            </a:r>
            <a:r>
              <a:rPr lang="en-US" sz="3600" spc="-45" dirty="0">
                <a:solidFill>
                  <a:schemeClr val="tx1"/>
                </a:solidFill>
              </a:rPr>
              <a:t> </a:t>
            </a:r>
            <a:r>
              <a:rPr lang="en-US" sz="3600" spc="65" dirty="0">
                <a:solidFill>
                  <a:schemeClr val="tx1"/>
                </a:solidFill>
              </a:rPr>
              <a:t>we</a:t>
            </a:r>
            <a:r>
              <a:rPr lang="en-US" sz="3600" spc="-40" dirty="0">
                <a:solidFill>
                  <a:schemeClr val="tx1"/>
                </a:solidFill>
              </a:rPr>
              <a:t> </a:t>
            </a:r>
            <a:r>
              <a:rPr lang="en-US" sz="3600" spc="80" dirty="0">
                <a:solidFill>
                  <a:schemeClr val="tx1"/>
                </a:solidFill>
              </a:rPr>
              <a:t>learn</a:t>
            </a:r>
            <a:r>
              <a:rPr lang="en-US" sz="3600" spc="-45" dirty="0">
                <a:solidFill>
                  <a:schemeClr val="tx1"/>
                </a:solidFill>
              </a:rPr>
              <a:t> </a:t>
            </a:r>
            <a:r>
              <a:rPr lang="en-US" sz="3600" spc="105" dirty="0">
                <a:solidFill>
                  <a:schemeClr val="tx1"/>
                </a:solidFill>
              </a:rPr>
              <a:t>tree</a:t>
            </a:r>
            <a:r>
              <a:rPr lang="en-US" sz="3600" spc="-40" dirty="0">
                <a:solidFill>
                  <a:schemeClr val="tx1"/>
                </a:solidFill>
              </a:rPr>
              <a:t> </a:t>
            </a:r>
            <a:r>
              <a:rPr lang="en-US" sz="3600" spc="45" dirty="0">
                <a:solidFill>
                  <a:schemeClr val="tx1"/>
                </a:solidFill>
              </a:rPr>
              <a:t>ensembles?</a:t>
            </a:r>
            <a:endParaRPr sz="3600" spc="45" dirty="0">
              <a:solidFill>
                <a:schemeClr val="tx1"/>
              </a:solidFill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65002" y="1118331"/>
            <a:ext cx="7756795" cy="257314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03835" indent="-191135">
              <a:spcBef>
                <a:spcPts val="1065"/>
              </a:spcBef>
              <a:buSzPct val="133333"/>
              <a:buChar char="•"/>
              <a:tabLst>
                <a:tab pos="203835" algn="l"/>
              </a:tabLst>
            </a:pPr>
            <a:r>
              <a:rPr sz="2400" spc="-10" dirty="0"/>
              <a:t>Objective:</a:t>
            </a:r>
            <a:endParaRPr sz="2400" dirty="0"/>
          </a:p>
          <a:p>
            <a:pPr marL="203835" indent="-191135">
              <a:spcBef>
                <a:spcPts val="1889"/>
              </a:spcBef>
              <a:buSzPct val="133333"/>
              <a:buChar char="•"/>
              <a:tabLst>
                <a:tab pos="203835" algn="l"/>
              </a:tabLst>
            </a:pPr>
            <a:r>
              <a:rPr sz="2400" dirty="0"/>
              <a:t>We</a:t>
            </a:r>
            <a:r>
              <a:rPr sz="2400" spc="-15" dirty="0"/>
              <a:t> </a:t>
            </a:r>
            <a:r>
              <a:rPr sz="2400" dirty="0"/>
              <a:t>can</a:t>
            </a:r>
            <a:r>
              <a:rPr sz="2400" spc="105" dirty="0"/>
              <a:t>not</a:t>
            </a:r>
            <a:r>
              <a:rPr sz="2400" spc="-15" dirty="0"/>
              <a:t> </a:t>
            </a:r>
            <a:r>
              <a:rPr sz="2400" dirty="0"/>
              <a:t>use</a:t>
            </a:r>
            <a:r>
              <a:rPr sz="2400" spc="-15" dirty="0"/>
              <a:t> </a:t>
            </a:r>
            <a:r>
              <a:rPr sz="2400" spc="70" dirty="0"/>
              <a:t>methods</a:t>
            </a:r>
            <a:r>
              <a:rPr sz="2400" spc="-15" dirty="0"/>
              <a:t> </a:t>
            </a:r>
            <a:r>
              <a:rPr sz="2400" dirty="0"/>
              <a:t>such</a:t>
            </a:r>
            <a:r>
              <a:rPr sz="2400" spc="-20" dirty="0"/>
              <a:t> </a:t>
            </a:r>
            <a:r>
              <a:rPr sz="2400" dirty="0"/>
              <a:t>as</a:t>
            </a:r>
            <a:r>
              <a:rPr sz="2400" spc="-15" dirty="0"/>
              <a:t> </a:t>
            </a:r>
            <a:r>
              <a:rPr sz="2400" spc="-20" dirty="0"/>
              <a:t>SGD</a:t>
            </a:r>
            <a:endParaRPr sz="2400" dirty="0"/>
          </a:p>
          <a:p>
            <a:pPr marL="203835" indent="-191135">
              <a:spcBef>
                <a:spcPts val="1889"/>
              </a:spcBef>
              <a:buSzPct val="133333"/>
              <a:buChar char="•"/>
              <a:tabLst>
                <a:tab pos="203835" algn="l"/>
              </a:tabLst>
            </a:pPr>
            <a:r>
              <a:rPr sz="2400" dirty="0"/>
              <a:t>Solution:</a:t>
            </a:r>
            <a:r>
              <a:rPr sz="2400" spc="260" dirty="0"/>
              <a:t> </a:t>
            </a:r>
            <a:r>
              <a:rPr sz="2400" b="1" dirty="0">
                <a:solidFill>
                  <a:schemeClr val="tx1"/>
                </a:solidFill>
              </a:rPr>
              <a:t>Additive</a:t>
            </a:r>
            <a:r>
              <a:rPr sz="2400" b="1" spc="250" dirty="0">
                <a:solidFill>
                  <a:schemeClr val="tx1"/>
                </a:solidFill>
              </a:rPr>
              <a:t> </a:t>
            </a:r>
            <a:r>
              <a:rPr sz="2400" b="1" dirty="0">
                <a:solidFill>
                  <a:schemeClr val="tx1"/>
                </a:solidFill>
              </a:rPr>
              <a:t>Training</a:t>
            </a:r>
            <a:r>
              <a:rPr sz="2400" b="1" spc="250" dirty="0">
                <a:solidFill>
                  <a:schemeClr val="tx1"/>
                </a:solidFill>
              </a:rPr>
              <a:t> </a:t>
            </a:r>
            <a:r>
              <a:rPr sz="2400" b="1" spc="-10" dirty="0">
                <a:solidFill>
                  <a:schemeClr val="tx1"/>
                </a:solidFill>
              </a:rPr>
              <a:t>(Boosting)</a:t>
            </a:r>
            <a:endParaRPr sz="2400" b="1" dirty="0">
              <a:solidFill>
                <a:schemeClr val="tx1"/>
              </a:solidFill>
            </a:endParaRPr>
          </a:p>
          <a:p>
            <a:pPr marL="449580" lvl="1">
              <a:spcBef>
                <a:spcPts val="775"/>
              </a:spcBef>
              <a:tabLst>
                <a:tab pos="717550" algn="l"/>
              </a:tabLst>
            </a:pPr>
            <a:r>
              <a:rPr sz="2400" dirty="0"/>
              <a:t>Start </a:t>
            </a:r>
            <a:r>
              <a:rPr sz="2400" spc="120" dirty="0"/>
              <a:t>from</a:t>
            </a:r>
            <a:r>
              <a:rPr sz="2400" dirty="0"/>
              <a:t> </a:t>
            </a:r>
            <a:r>
              <a:rPr sz="2400" spc="55" dirty="0"/>
              <a:t>constant</a:t>
            </a:r>
            <a:r>
              <a:rPr sz="2400" dirty="0"/>
              <a:t> </a:t>
            </a:r>
            <a:r>
              <a:rPr sz="2400" spc="55" dirty="0"/>
              <a:t>prediction,</a:t>
            </a:r>
            <a:r>
              <a:rPr sz="2400" dirty="0"/>
              <a:t> </a:t>
            </a:r>
            <a:r>
              <a:rPr sz="2400" spc="55" dirty="0"/>
              <a:t>add</a:t>
            </a:r>
            <a:r>
              <a:rPr sz="2400" spc="-5" dirty="0"/>
              <a:t> </a:t>
            </a:r>
            <a:r>
              <a:rPr sz="2400" dirty="0"/>
              <a:t>a </a:t>
            </a:r>
            <a:r>
              <a:rPr sz="2400" spc="60" dirty="0"/>
              <a:t>new</a:t>
            </a:r>
            <a:r>
              <a:rPr sz="2400" spc="-5" dirty="0"/>
              <a:t> </a:t>
            </a:r>
            <a:r>
              <a:rPr sz="2400" spc="70" dirty="0"/>
              <a:t>function</a:t>
            </a:r>
            <a:r>
              <a:rPr sz="2400" spc="-5" dirty="0"/>
              <a:t> </a:t>
            </a:r>
            <a:r>
              <a:rPr sz="2400" dirty="0"/>
              <a:t>each</a:t>
            </a:r>
            <a:r>
              <a:rPr sz="2400" spc="-5" dirty="0"/>
              <a:t> </a:t>
            </a:r>
            <a:r>
              <a:rPr sz="2400" spc="65" dirty="0"/>
              <a:t>time</a:t>
            </a:r>
            <a:endParaRPr sz="2400" dirty="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52803" y="1260117"/>
            <a:ext cx="4247153" cy="33523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920793" y="3778502"/>
            <a:ext cx="3841115" cy="1720214"/>
            <a:chOff x="1920792" y="2921252"/>
            <a:chExt cx="3841115" cy="172021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792" y="2921252"/>
              <a:ext cx="3840869" cy="15532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660121" y="4506096"/>
              <a:ext cx="259079" cy="130810"/>
            </a:xfrm>
            <a:custGeom>
              <a:avLst/>
              <a:gdLst/>
              <a:ahLst/>
              <a:cxnLst/>
              <a:rect l="l" t="t" r="r" b="b"/>
              <a:pathLst>
                <a:path w="259079" h="130810">
                  <a:moveTo>
                    <a:pt x="258839" y="130228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43400" y="4497683"/>
              <a:ext cx="31115" cy="22860"/>
            </a:xfrm>
            <a:custGeom>
              <a:avLst/>
              <a:gdLst/>
              <a:ahLst/>
              <a:cxnLst/>
              <a:rect l="l" t="t" r="r" b="b"/>
              <a:pathLst>
                <a:path w="31114" h="22860">
                  <a:moveTo>
                    <a:pt x="21475" y="22795"/>
                  </a:moveTo>
                  <a:lnTo>
                    <a:pt x="0" y="0"/>
                  </a:lnTo>
                  <a:lnTo>
                    <a:pt x="31104" y="3658"/>
                  </a:lnTo>
                  <a:lnTo>
                    <a:pt x="16721" y="8412"/>
                  </a:lnTo>
                  <a:lnTo>
                    <a:pt x="21475" y="22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643400" y="4497683"/>
              <a:ext cx="31115" cy="22860"/>
            </a:xfrm>
            <a:custGeom>
              <a:avLst/>
              <a:gdLst/>
              <a:ahLst/>
              <a:cxnLst/>
              <a:rect l="l" t="t" r="r" b="b"/>
              <a:pathLst>
                <a:path w="31114" h="22860">
                  <a:moveTo>
                    <a:pt x="16721" y="8412"/>
                  </a:moveTo>
                  <a:lnTo>
                    <a:pt x="31104" y="3658"/>
                  </a:lnTo>
                  <a:lnTo>
                    <a:pt x="0" y="0"/>
                  </a:lnTo>
                  <a:lnTo>
                    <a:pt x="21475" y="22795"/>
                  </a:lnTo>
                  <a:lnTo>
                    <a:pt x="16721" y="8412"/>
                  </a:lnTo>
                  <a:close/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58510" y="5496568"/>
            <a:ext cx="3057088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/>
              <a:t>Model</a:t>
            </a:r>
            <a:r>
              <a:rPr sz="2000" b="1" spc="-25" dirty="0"/>
              <a:t> </a:t>
            </a:r>
            <a:r>
              <a:rPr sz="2000" b="1" dirty="0"/>
              <a:t>at</a:t>
            </a:r>
            <a:r>
              <a:rPr sz="2000" b="1" spc="-25" dirty="0"/>
              <a:t> </a:t>
            </a:r>
            <a:r>
              <a:rPr sz="2000" b="1" dirty="0"/>
              <a:t>training</a:t>
            </a:r>
            <a:r>
              <a:rPr sz="2000" b="1" spc="-25" dirty="0"/>
              <a:t> </a:t>
            </a:r>
            <a:r>
              <a:rPr sz="2000" b="1" dirty="0"/>
              <a:t>round</a:t>
            </a:r>
            <a:r>
              <a:rPr sz="2000" b="1" spc="-20" dirty="0"/>
              <a:t> </a:t>
            </a:r>
            <a:r>
              <a:rPr sz="2000" b="1" i="1" spc="-50" dirty="0"/>
              <a:t>t</a:t>
            </a:r>
            <a:endParaRPr sz="2000" i="1" dirty="0"/>
          </a:p>
        </p:txBody>
      </p:sp>
      <p:grpSp>
        <p:nvGrpSpPr>
          <p:cNvPr id="11" name="object 11"/>
          <p:cNvGrpSpPr/>
          <p:nvPr/>
        </p:nvGrpSpPr>
        <p:grpSpPr>
          <a:xfrm>
            <a:off x="1386612" y="5296251"/>
            <a:ext cx="339090" cy="190500"/>
            <a:chOff x="1386612" y="4439001"/>
            <a:chExt cx="339090" cy="190500"/>
          </a:xfrm>
        </p:grpSpPr>
        <p:sp>
          <p:nvSpPr>
            <p:cNvPr id="12" name="object 12"/>
            <p:cNvSpPr/>
            <p:nvPr/>
          </p:nvSpPr>
          <p:spPr>
            <a:xfrm>
              <a:off x="1394549" y="4461738"/>
              <a:ext cx="295910" cy="159385"/>
            </a:xfrm>
            <a:custGeom>
              <a:avLst/>
              <a:gdLst/>
              <a:ahLst/>
              <a:cxnLst/>
              <a:rect l="l" t="t" r="r" b="b"/>
              <a:pathLst>
                <a:path w="295910" h="159385">
                  <a:moveTo>
                    <a:pt x="0" y="159291"/>
                  </a:moveTo>
                  <a:lnTo>
                    <a:pt x="295605" y="0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65970" y="4446939"/>
              <a:ext cx="52069" cy="39370"/>
            </a:xfrm>
            <a:custGeom>
              <a:avLst/>
              <a:gdLst/>
              <a:ahLst/>
              <a:cxnLst/>
              <a:rect l="l" t="t" r="r" b="b"/>
              <a:pathLst>
                <a:path w="52069" h="39370">
                  <a:moveTo>
                    <a:pt x="16937" y="38984"/>
                  </a:moveTo>
                  <a:lnTo>
                    <a:pt x="24185" y="14799"/>
                  </a:lnTo>
                  <a:lnTo>
                    <a:pt x="0" y="7551"/>
                  </a:lnTo>
                  <a:lnTo>
                    <a:pt x="51648" y="0"/>
                  </a:lnTo>
                  <a:lnTo>
                    <a:pt x="16937" y="38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665970" y="4446939"/>
              <a:ext cx="52069" cy="39370"/>
            </a:xfrm>
            <a:custGeom>
              <a:avLst/>
              <a:gdLst/>
              <a:ahLst/>
              <a:cxnLst/>
              <a:rect l="l" t="t" r="r" b="b"/>
              <a:pathLst>
                <a:path w="52069" h="39370">
                  <a:moveTo>
                    <a:pt x="24185" y="14799"/>
                  </a:moveTo>
                  <a:lnTo>
                    <a:pt x="16937" y="38984"/>
                  </a:lnTo>
                  <a:lnTo>
                    <a:pt x="51648" y="0"/>
                  </a:lnTo>
                  <a:lnTo>
                    <a:pt x="0" y="7551"/>
                  </a:lnTo>
                  <a:lnTo>
                    <a:pt x="24185" y="14799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731153" y="5075921"/>
            <a:ext cx="113982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/>
              <a:t>New</a:t>
            </a:r>
            <a:r>
              <a:rPr sz="2000" b="1" spc="-25" dirty="0"/>
              <a:t> </a:t>
            </a:r>
            <a:r>
              <a:rPr lang="en-US" sz="2000" b="1" spc="-10" dirty="0"/>
              <a:t>tree</a:t>
            </a:r>
            <a:endParaRPr sz="2000" dirty="0"/>
          </a:p>
        </p:txBody>
      </p:sp>
      <p:grpSp>
        <p:nvGrpSpPr>
          <p:cNvPr id="16" name="object 16"/>
          <p:cNvGrpSpPr/>
          <p:nvPr/>
        </p:nvGrpSpPr>
        <p:grpSpPr>
          <a:xfrm>
            <a:off x="5761662" y="5200771"/>
            <a:ext cx="946150" cy="52069"/>
            <a:chOff x="5947345" y="4356877"/>
            <a:chExt cx="946150" cy="52069"/>
          </a:xfrm>
        </p:grpSpPr>
        <p:sp>
          <p:nvSpPr>
            <p:cNvPr id="17" name="object 17"/>
            <p:cNvSpPr/>
            <p:nvPr/>
          </p:nvSpPr>
          <p:spPr>
            <a:xfrm>
              <a:off x="5986479" y="4380450"/>
              <a:ext cx="899160" cy="2540"/>
            </a:xfrm>
            <a:custGeom>
              <a:avLst/>
              <a:gdLst/>
              <a:ahLst/>
              <a:cxnLst/>
              <a:rect l="l" t="t" r="r" b="b"/>
              <a:pathLst>
                <a:path w="899159" h="2539">
                  <a:moveTo>
                    <a:pt x="898995" y="0"/>
                  </a:moveTo>
                  <a:lnTo>
                    <a:pt x="0" y="2262"/>
                  </a:lnTo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55282" y="4364815"/>
              <a:ext cx="49530" cy="36195"/>
            </a:xfrm>
            <a:custGeom>
              <a:avLst/>
              <a:gdLst/>
              <a:ahLst/>
              <a:cxnLst/>
              <a:rect l="l" t="t" r="r" b="b"/>
              <a:pathLst>
                <a:path w="49529" h="36195">
                  <a:moveTo>
                    <a:pt x="49094" y="35705"/>
                  </a:moveTo>
                  <a:lnTo>
                    <a:pt x="0" y="17976"/>
                  </a:lnTo>
                  <a:lnTo>
                    <a:pt x="49004" y="0"/>
                  </a:lnTo>
                  <a:lnTo>
                    <a:pt x="31196" y="17897"/>
                  </a:lnTo>
                  <a:lnTo>
                    <a:pt x="49094" y="357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955282" y="4364815"/>
              <a:ext cx="49530" cy="36195"/>
            </a:xfrm>
            <a:custGeom>
              <a:avLst/>
              <a:gdLst/>
              <a:ahLst/>
              <a:cxnLst/>
              <a:rect l="l" t="t" r="r" b="b"/>
              <a:pathLst>
                <a:path w="49529" h="36195">
                  <a:moveTo>
                    <a:pt x="31196" y="17897"/>
                  </a:moveTo>
                  <a:lnTo>
                    <a:pt x="49004" y="0"/>
                  </a:lnTo>
                  <a:lnTo>
                    <a:pt x="0" y="17976"/>
                  </a:lnTo>
                  <a:lnTo>
                    <a:pt x="49094" y="35705"/>
                  </a:lnTo>
                  <a:lnTo>
                    <a:pt x="31196" y="17897"/>
                  </a:lnTo>
                  <a:close/>
                </a:path>
              </a:pathLst>
            </a:custGeom>
            <a:ln w="1587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4627620" y="5494156"/>
            <a:ext cx="356235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b="1" dirty="0"/>
              <a:t>Keep</a:t>
            </a:r>
            <a:r>
              <a:rPr sz="2000" b="1" spc="120" dirty="0"/>
              <a:t> </a:t>
            </a:r>
            <a:r>
              <a:rPr lang="en-US" sz="2000" b="1" dirty="0"/>
              <a:t>what we have learned</a:t>
            </a:r>
            <a:endParaRPr sz="2000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9705" y="405200"/>
            <a:ext cx="7772400" cy="641201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 spc="70" dirty="0">
                <a:solidFill>
                  <a:schemeClr val="tx1"/>
                </a:solidFill>
              </a:rPr>
              <a:t>Additive</a:t>
            </a:r>
            <a:r>
              <a:rPr spc="-55" dirty="0">
                <a:solidFill>
                  <a:schemeClr val="tx1"/>
                </a:solidFill>
              </a:rPr>
              <a:t> </a:t>
            </a:r>
            <a:r>
              <a:rPr spc="-10" dirty="0">
                <a:solidFill>
                  <a:schemeClr val="tx1"/>
                </a:solidFill>
              </a:rPr>
              <a:t>Training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6065" y="2317707"/>
            <a:ext cx="2279797" cy="353567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00324" y="2733622"/>
            <a:ext cx="422275" cy="123189"/>
            <a:chOff x="6400323" y="1876371"/>
            <a:chExt cx="422275" cy="123189"/>
          </a:xfrm>
        </p:grpSpPr>
        <p:sp>
          <p:nvSpPr>
            <p:cNvPr id="5" name="object 5"/>
            <p:cNvSpPr/>
            <p:nvPr/>
          </p:nvSpPr>
          <p:spPr>
            <a:xfrm>
              <a:off x="6454012" y="1906274"/>
              <a:ext cx="357505" cy="81915"/>
            </a:xfrm>
            <a:custGeom>
              <a:avLst/>
              <a:gdLst/>
              <a:ahLst/>
              <a:cxnLst/>
              <a:rect l="l" t="t" r="r" b="b"/>
              <a:pathLst>
                <a:path w="357504" h="81914">
                  <a:moveTo>
                    <a:pt x="357151" y="81712"/>
                  </a:moveTo>
                  <a:lnTo>
                    <a:pt x="0" y="0"/>
                  </a:lnTo>
                </a:path>
              </a:pathLst>
            </a:custGeom>
            <a:ln w="222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00323" y="1876371"/>
              <a:ext cx="94739" cy="70953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554185" y="1323253"/>
            <a:ext cx="8548075" cy="1779333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75895" indent="-163195">
              <a:spcBef>
                <a:spcPts val="1315"/>
              </a:spcBef>
              <a:buChar char="•"/>
              <a:tabLst>
                <a:tab pos="175895" algn="l"/>
              </a:tabLst>
            </a:pPr>
            <a:r>
              <a:rPr sz="2400" spc="55" dirty="0"/>
              <a:t>How</a:t>
            </a:r>
            <a:r>
              <a:rPr sz="2400" spc="40" dirty="0"/>
              <a:t> </a:t>
            </a:r>
            <a:r>
              <a:rPr sz="2400" spc="90" dirty="0"/>
              <a:t>do</a:t>
            </a:r>
            <a:r>
              <a:rPr sz="2400" spc="50" dirty="0"/>
              <a:t> </a:t>
            </a:r>
            <a:r>
              <a:rPr sz="2400" dirty="0"/>
              <a:t>we</a:t>
            </a:r>
            <a:r>
              <a:rPr sz="2400" spc="50" dirty="0"/>
              <a:t> </a:t>
            </a:r>
            <a:r>
              <a:rPr sz="2400" dirty="0"/>
              <a:t>decide</a:t>
            </a:r>
            <a:r>
              <a:rPr sz="2400" spc="45" dirty="0"/>
              <a:t> </a:t>
            </a:r>
            <a:r>
              <a:rPr sz="2400" spc="50" dirty="0"/>
              <a:t>which</a:t>
            </a:r>
            <a:r>
              <a:rPr lang="en-US" sz="2400" spc="50" dirty="0"/>
              <a:t> tree</a:t>
            </a:r>
            <a:r>
              <a:rPr sz="2400" spc="45" dirty="0"/>
              <a:t> </a:t>
            </a:r>
            <a:r>
              <a:rPr sz="2400" i="1" spc="105" dirty="0"/>
              <a:t>f</a:t>
            </a:r>
            <a:r>
              <a:rPr sz="2400" spc="45" dirty="0"/>
              <a:t> </a:t>
            </a:r>
            <a:r>
              <a:rPr sz="2400" spc="105" dirty="0"/>
              <a:t>to</a:t>
            </a:r>
            <a:r>
              <a:rPr sz="2400" spc="45" dirty="0"/>
              <a:t> </a:t>
            </a:r>
            <a:r>
              <a:rPr sz="2400" dirty="0"/>
              <a:t>add:</a:t>
            </a:r>
            <a:r>
              <a:rPr sz="2400" spc="50" dirty="0"/>
              <a:t> </a:t>
            </a:r>
            <a:r>
              <a:rPr sz="2400" dirty="0"/>
              <a:t>Optimize</a:t>
            </a:r>
            <a:r>
              <a:rPr sz="2400" spc="50" dirty="0"/>
              <a:t> </a:t>
            </a:r>
            <a:r>
              <a:rPr sz="2400" spc="80" dirty="0"/>
              <a:t>the</a:t>
            </a:r>
            <a:r>
              <a:rPr sz="2400" spc="50" dirty="0"/>
              <a:t> </a:t>
            </a:r>
            <a:r>
              <a:rPr sz="2400" spc="-10" dirty="0"/>
              <a:t>objective!</a:t>
            </a:r>
            <a:endParaRPr sz="2400" dirty="0"/>
          </a:p>
          <a:p>
            <a:pPr marL="175895" indent="-163195">
              <a:spcBef>
                <a:spcPts val="1215"/>
              </a:spcBef>
              <a:buChar char="•"/>
              <a:tabLst>
                <a:tab pos="175895" algn="l"/>
              </a:tabLst>
            </a:pPr>
            <a:r>
              <a:rPr sz="2400" dirty="0"/>
              <a:t>The</a:t>
            </a:r>
            <a:r>
              <a:rPr sz="2400" spc="-35" dirty="0"/>
              <a:t> </a:t>
            </a:r>
            <a:r>
              <a:rPr sz="2400" spc="65" dirty="0"/>
              <a:t>prediction</a:t>
            </a:r>
            <a:r>
              <a:rPr sz="2400" spc="-35" dirty="0"/>
              <a:t> </a:t>
            </a:r>
            <a:r>
              <a:rPr sz="2400" spc="65" dirty="0"/>
              <a:t>at</a:t>
            </a:r>
            <a:r>
              <a:rPr sz="2400" spc="-35" dirty="0"/>
              <a:t> </a:t>
            </a:r>
            <a:r>
              <a:rPr sz="2400" spc="95" dirty="0"/>
              <a:t>round</a:t>
            </a:r>
            <a:r>
              <a:rPr sz="2400" spc="-35" dirty="0"/>
              <a:t> </a:t>
            </a:r>
            <a:r>
              <a:rPr sz="2400" i="1" spc="135" dirty="0"/>
              <a:t>t</a:t>
            </a:r>
            <a:r>
              <a:rPr sz="2400" spc="-35" dirty="0"/>
              <a:t> </a:t>
            </a:r>
            <a:r>
              <a:rPr sz="2400" spc="-25" dirty="0"/>
              <a:t>is</a:t>
            </a:r>
            <a:endParaRPr sz="2400" dirty="0"/>
          </a:p>
          <a:p>
            <a:pPr marL="4398645">
              <a:spcBef>
                <a:spcPts val="785"/>
              </a:spcBef>
            </a:pPr>
            <a:r>
              <a:rPr sz="1600" dirty="0">
                <a:solidFill>
                  <a:srgbClr val="FF0000"/>
                </a:solidFill>
              </a:rPr>
              <a:t>This</a:t>
            </a:r>
            <a:r>
              <a:rPr sz="1600" spc="-20" dirty="0">
                <a:solidFill>
                  <a:srgbClr val="FF0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is</a:t>
            </a:r>
            <a:r>
              <a:rPr sz="1600" spc="-15" dirty="0">
                <a:solidFill>
                  <a:srgbClr val="FF0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what</a:t>
            </a:r>
            <a:r>
              <a:rPr sz="1600" spc="-15" dirty="0">
                <a:solidFill>
                  <a:srgbClr val="FF0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we</a:t>
            </a:r>
            <a:r>
              <a:rPr sz="1600" spc="-20" dirty="0">
                <a:solidFill>
                  <a:srgbClr val="FF0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need</a:t>
            </a:r>
            <a:r>
              <a:rPr sz="1600" spc="-15" dirty="0">
                <a:solidFill>
                  <a:srgbClr val="FF0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to</a:t>
            </a:r>
            <a:r>
              <a:rPr sz="1600" spc="-15" dirty="0">
                <a:solidFill>
                  <a:srgbClr val="FF0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decide</a:t>
            </a:r>
            <a:r>
              <a:rPr sz="1600" spc="-20" dirty="0">
                <a:solidFill>
                  <a:srgbClr val="FF0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in</a:t>
            </a:r>
            <a:r>
              <a:rPr sz="1600" spc="-15" dirty="0">
                <a:solidFill>
                  <a:srgbClr val="FF0000"/>
                </a:solidFill>
              </a:rPr>
              <a:t> </a:t>
            </a:r>
            <a:r>
              <a:rPr sz="1600" dirty="0">
                <a:solidFill>
                  <a:srgbClr val="FF0000"/>
                </a:solidFill>
              </a:rPr>
              <a:t>round</a:t>
            </a:r>
            <a:r>
              <a:rPr sz="1600" spc="-15" dirty="0">
                <a:solidFill>
                  <a:srgbClr val="FF0000"/>
                </a:solidFill>
              </a:rPr>
              <a:t> </a:t>
            </a:r>
            <a:r>
              <a:rPr sz="1600" i="1" spc="-50" dirty="0">
                <a:solidFill>
                  <a:srgbClr val="FF0000"/>
                </a:solidFill>
              </a:rPr>
              <a:t>t</a:t>
            </a:r>
            <a:endParaRPr sz="1600" i="1" dirty="0"/>
          </a:p>
        </p:txBody>
      </p:sp>
      <p:grpSp>
        <p:nvGrpSpPr>
          <p:cNvPr id="8" name="object 8"/>
          <p:cNvGrpSpPr/>
          <p:nvPr/>
        </p:nvGrpSpPr>
        <p:grpSpPr>
          <a:xfrm>
            <a:off x="1328562" y="3081427"/>
            <a:ext cx="5607685" cy="815975"/>
            <a:chOff x="1250048" y="2301750"/>
            <a:chExt cx="5607685" cy="81597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0048" y="2301750"/>
              <a:ext cx="5607300" cy="73561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287250" y="2630901"/>
              <a:ext cx="3645535" cy="481965"/>
            </a:xfrm>
            <a:custGeom>
              <a:avLst/>
              <a:gdLst/>
              <a:ahLst/>
              <a:cxnLst/>
              <a:rect l="l" t="t" r="r" b="b"/>
              <a:pathLst>
                <a:path w="3645535" h="481964">
                  <a:moveTo>
                    <a:pt x="0" y="240749"/>
                  </a:moveTo>
                  <a:lnTo>
                    <a:pt x="3975" y="224849"/>
                  </a:lnTo>
                  <a:lnTo>
                    <a:pt x="15805" y="209104"/>
                  </a:lnTo>
                  <a:lnTo>
                    <a:pt x="62439" y="178269"/>
                  </a:lnTo>
                  <a:lnTo>
                    <a:pt x="138729" y="148619"/>
                  </a:lnTo>
                  <a:lnTo>
                    <a:pt x="187628" y="134354"/>
                  </a:lnTo>
                  <a:lnTo>
                    <a:pt x="243501" y="120526"/>
                  </a:lnTo>
                  <a:lnTo>
                    <a:pt x="306201" y="107181"/>
                  </a:lnTo>
                  <a:lnTo>
                    <a:pt x="375581" y="94366"/>
                  </a:lnTo>
                  <a:lnTo>
                    <a:pt x="451496" y="82128"/>
                  </a:lnTo>
                  <a:lnTo>
                    <a:pt x="533797" y="70513"/>
                  </a:lnTo>
                  <a:lnTo>
                    <a:pt x="575390" y="65191"/>
                  </a:lnTo>
                  <a:lnTo>
                    <a:pt x="618112" y="60060"/>
                  </a:lnTo>
                  <a:lnTo>
                    <a:pt x="661924" y="55124"/>
                  </a:lnTo>
                  <a:lnTo>
                    <a:pt x="706789" y="50384"/>
                  </a:lnTo>
                  <a:lnTo>
                    <a:pt x="752666" y="45843"/>
                  </a:lnTo>
                  <a:lnTo>
                    <a:pt x="799516" y="41502"/>
                  </a:lnTo>
                  <a:lnTo>
                    <a:pt x="847300" y="37364"/>
                  </a:lnTo>
                  <a:lnTo>
                    <a:pt x="895979" y="33431"/>
                  </a:lnTo>
                  <a:lnTo>
                    <a:pt x="945513" y="29705"/>
                  </a:lnTo>
                  <a:lnTo>
                    <a:pt x="995865" y="26188"/>
                  </a:lnTo>
                  <a:lnTo>
                    <a:pt x="1046994" y="22883"/>
                  </a:lnTo>
                  <a:lnTo>
                    <a:pt x="1098861" y="19791"/>
                  </a:lnTo>
                  <a:lnTo>
                    <a:pt x="1151427" y="16914"/>
                  </a:lnTo>
                  <a:lnTo>
                    <a:pt x="1204653" y="14256"/>
                  </a:lnTo>
                  <a:lnTo>
                    <a:pt x="1258500" y="11817"/>
                  </a:lnTo>
                  <a:lnTo>
                    <a:pt x="1312929" y="9601"/>
                  </a:lnTo>
                  <a:lnTo>
                    <a:pt x="1367900" y="7609"/>
                  </a:lnTo>
                  <a:lnTo>
                    <a:pt x="1423374" y="5843"/>
                  </a:lnTo>
                  <a:lnTo>
                    <a:pt x="1479313" y="4305"/>
                  </a:lnTo>
                  <a:lnTo>
                    <a:pt x="1535677" y="2999"/>
                  </a:lnTo>
                  <a:lnTo>
                    <a:pt x="1592426" y="1925"/>
                  </a:lnTo>
                  <a:lnTo>
                    <a:pt x="1649522" y="1086"/>
                  </a:lnTo>
                  <a:lnTo>
                    <a:pt x="1706926" y="484"/>
                  </a:lnTo>
                  <a:lnTo>
                    <a:pt x="1764598" y="121"/>
                  </a:lnTo>
                  <a:lnTo>
                    <a:pt x="1822499" y="0"/>
                  </a:lnTo>
                  <a:lnTo>
                    <a:pt x="1899539" y="211"/>
                  </a:lnTo>
                  <a:lnTo>
                    <a:pt x="1975764" y="839"/>
                  </a:lnTo>
                  <a:lnTo>
                    <a:pt x="2051110" y="1875"/>
                  </a:lnTo>
                  <a:lnTo>
                    <a:pt x="2125515" y="3312"/>
                  </a:lnTo>
                  <a:lnTo>
                    <a:pt x="2198915" y="5140"/>
                  </a:lnTo>
                  <a:lnTo>
                    <a:pt x="2271247" y="7352"/>
                  </a:lnTo>
                  <a:lnTo>
                    <a:pt x="2342447" y="9939"/>
                  </a:lnTo>
                  <a:lnTo>
                    <a:pt x="2412453" y="12893"/>
                  </a:lnTo>
                  <a:lnTo>
                    <a:pt x="2481201" y="16205"/>
                  </a:lnTo>
                  <a:lnTo>
                    <a:pt x="2548628" y="19867"/>
                  </a:lnTo>
                  <a:lnTo>
                    <a:pt x="2614671" y="23870"/>
                  </a:lnTo>
                  <a:lnTo>
                    <a:pt x="2679266" y="28207"/>
                  </a:lnTo>
                  <a:lnTo>
                    <a:pt x="2742350" y="32869"/>
                  </a:lnTo>
                  <a:lnTo>
                    <a:pt x="2803860" y="37847"/>
                  </a:lnTo>
                  <a:lnTo>
                    <a:pt x="2863733" y="43134"/>
                  </a:lnTo>
                  <a:lnTo>
                    <a:pt x="2921905" y="48720"/>
                  </a:lnTo>
                  <a:lnTo>
                    <a:pt x="2978313" y="54598"/>
                  </a:lnTo>
                  <a:lnTo>
                    <a:pt x="3032894" y="60759"/>
                  </a:lnTo>
                  <a:lnTo>
                    <a:pt x="3085585" y="67195"/>
                  </a:lnTo>
                  <a:lnTo>
                    <a:pt x="3136322" y="73897"/>
                  </a:lnTo>
                  <a:lnTo>
                    <a:pt x="3185042" y="80858"/>
                  </a:lnTo>
                  <a:lnTo>
                    <a:pt x="3231682" y="88068"/>
                  </a:lnTo>
                  <a:lnTo>
                    <a:pt x="3276178" y="95519"/>
                  </a:lnTo>
                  <a:lnTo>
                    <a:pt x="3318468" y="103204"/>
                  </a:lnTo>
                  <a:lnTo>
                    <a:pt x="3358488" y="111113"/>
                  </a:lnTo>
                  <a:lnTo>
                    <a:pt x="3396175" y="119238"/>
                  </a:lnTo>
                  <a:lnTo>
                    <a:pt x="3464296" y="136105"/>
                  </a:lnTo>
                  <a:lnTo>
                    <a:pt x="3522324" y="153736"/>
                  </a:lnTo>
                  <a:lnTo>
                    <a:pt x="3569756" y="172065"/>
                  </a:lnTo>
                  <a:lnTo>
                    <a:pt x="3606083" y="191026"/>
                  </a:lnTo>
                  <a:lnTo>
                    <a:pt x="3638646" y="220503"/>
                  </a:lnTo>
                  <a:lnTo>
                    <a:pt x="3644999" y="240749"/>
                  </a:lnTo>
                  <a:lnTo>
                    <a:pt x="3619924" y="280777"/>
                  </a:lnTo>
                  <a:lnTo>
                    <a:pt x="3569756" y="309434"/>
                  </a:lnTo>
                  <a:lnTo>
                    <a:pt x="3522324" y="327763"/>
                  </a:lnTo>
                  <a:lnTo>
                    <a:pt x="3464296" y="345394"/>
                  </a:lnTo>
                  <a:lnTo>
                    <a:pt x="3396175" y="362261"/>
                  </a:lnTo>
                  <a:lnTo>
                    <a:pt x="3358488" y="370386"/>
                  </a:lnTo>
                  <a:lnTo>
                    <a:pt x="3318468" y="378295"/>
                  </a:lnTo>
                  <a:lnTo>
                    <a:pt x="3276178" y="385980"/>
                  </a:lnTo>
                  <a:lnTo>
                    <a:pt x="3231682" y="393431"/>
                  </a:lnTo>
                  <a:lnTo>
                    <a:pt x="3185042" y="400641"/>
                  </a:lnTo>
                  <a:lnTo>
                    <a:pt x="3136322" y="407602"/>
                  </a:lnTo>
                  <a:lnTo>
                    <a:pt x="3085585" y="414304"/>
                  </a:lnTo>
                  <a:lnTo>
                    <a:pt x="3032894" y="420740"/>
                  </a:lnTo>
                  <a:lnTo>
                    <a:pt x="2978313" y="426901"/>
                  </a:lnTo>
                  <a:lnTo>
                    <a:pt x="2921905" y="432779"/>
                  </a:lnTo>
                  <a:lnTo>
                    <a:pt x="2863733" y="438365"/>
                  </a:lnTo>
                  <a:lnTo>
                    <a:pt x="2803860" y="443652"/>
                  </a:lnTo>
                  <a:lnTo>
                    <a:pt x="2742350" y="448630"/>
                  </a:lnTo>
                  <a:lnTo>
                    <a:pt x="2679266" y="453292"/>
                  </a:lnTo>
                  <a:lnTo>
                    <a:pt x="2614671" y="457629"/>
                  </a:lnTo>
                  <a:lnTo>
                    <a:pt x="2548628" y="461632"/>
                  </a:lnTo>
                  <a:lnTo>
                    <a:pt x="2481201" y="465294"/>
                  </a:lnTo>
                  <a:lnTo>
                    <a:pt x="2412453" y="468606"/>
                  </a:lnTo>
                  <a:lnTo>
                    <a:pt x="2342447" y="471560"/>
                  </a:lnTo>
                  <a:lnTo>
                    <a:pt x="2271247" y="474147"/>
                  </a:lnTo>
                  <a:lnTo>
                    <a:pt x="2198915" y="476359"/>
                  </a:lnTo>
                  <a:lnTo>
                    <a:pt x="2125515" y="478187"/>
                  </a:lnTo>
                  <a:lnTo>
                    <a:pt x="2051110" y="479624"/>
                  </a:lnTo>
                  <a:lnTo>
                    <a:pt x="1975764" y="480660"/>
                  </a:lnTo>
                  <a:lnTo>
                    <a:pt x="1899539" y="481288"/>
                  </a:lnTo>
                  <a:lnTo>
                    <a:pt x="1822499" y="481499"/>
                  </a:lnTo>
                  <a:lnTo>
                    <a:pt x="1745460" y="481288"/>
                  </a:lnTo>
                  <a:lnTo>
                    <a:pt x="1669235" y="480660"/>
                  </a:lnTo>
                  <a:lnTo>
                    <a:pt x="1593889" y="479624"/>
                  </a:lnTo>
                  <a:lnTo>
                    <a:pt x="1519484" y="478187"/>
                  </a:lnTo>
                  <a:lnTo>
                    <a:pt x="1446084" y="476359"/>
                  </a:lnTo>
                  <a:lnTo>
                    <a:pt x="1373752" y="474147"/>
                  </a:lnTo>
                  <a:lnTo>
                    <a:pt x="1302552" y="471560"/>
                  </a:lnTo>
                  <a:lnTo>
                    <a:pt x="1232546" y="468606"/>
                  </a:lnTo>
                  <a:lnTo>
                    <a:pt x="1163798" y="465294"/>
                  </a:lnTo>
                  <a:lnTo>
                    <a:pt x="1096371" y="461632"/>
                  </a:lnTo>
                  <a:lnTo>
                    <a:pt x="1030328" y="457629"/>
                  </a:lnTo>
                  <a:lnTo>
                    <a:pt x="965733" y="453292"/>
                  </a:lnTo>
                  <a:lnTo>
                    <a:pt x="902649" y="448630"/>
                  </a:lnTo>
                  <a:lnTo>
                    <a:pt x="841139" y="443652"/>
                  </a:lnTo>
                  <a:lnTo>
                    <a:pt x="781266" y="438365"/>
                  </a:lnTo>
                  <a:lnTo>
                    <a:pt x="723094" y="432779"/>
                  </a:lnTo>
                  <a:lnTo>
                    <a:pt x="666686" y="426901"/>
                  </a:lnTo>
                  <a:lnTo>
                    <a:pt x="612105" y="420740"/>
                  </a:lnTo>
                  <a:lnTo>
                    <a:pt x="559414" y="414304"/>
                  </a:lnTo>
                  <a:lnTo>
                    <a:pt x="508677" y="407602"/>
                  </a:lnTo>
                  <a:lnTo>
                    <a:pt x="459957" y="400641"/>
                  </a:lnTo>
                  <a:lnTo>
                    <a:pt x="413317" y="393431"/>
                  </a:lnTo>
                  <a:lnTo>
                    <a:pt x="368821" y="385980"/>
                  </a:lnTo>
                  <a:lnTo>
                    <a:pt x="326531" y="378295"/>
                  </a:lnTo>
                  <a:lnTo>
                    <a:pt x="286511" y="370386"/>
                  </a:lnTo>
                  <a:lnTo>
                    <a:pt x="248824" y="362261"/>
                  </a:lnTo>
                  <a:lnTo>
                    <a:pt x="180703" y="345394"/>
                  </a:lnTo>
                  <a:lnTo>
                    <a:pt x="122675" y="327763"/>
                  </a:lnTo>
                  <a:lnTo>
                    <a:pt x="75243" y="309434"/>
                  </a:lnTo>
                  <a:lnTo>
                    <a:pt x="38916" y="290473"/>
                  </a:lnTo>
                  <a:lnTo>
                    <a:pt x="6353" y="260996"/>
                  </a:lnTo>
                  <a:lnTo>
                    <a:pt x="1598" y="250926"/>
                  </a:lnTo>
                  <a:lnTo>
                    <a:pt x="0" y="2407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153387" y="3987689"/>
            <a:ext cx="874394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dirty="0"/>
              <a:t>Goal:</a:t>
            </a:r>
            <a:r>
              <a:rPr b="1" spc="-90" dirty="0"/>
              <a:t> </a:t>
            </a:r>
            <a:r>
              <a:rPr b="1" spc="-20" dirty="0"/>
              <a:t>find</a:t>
            </a:r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7336915" y="3967500"/>
            <a:ext cx="14611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b="1" spc="75" dirty="0"/>
              <a:t>to</a:t>
            </a:r>
            <a:r>
              <a:rPr b="1" spc="120" dirty="0"/>
              <a:t> </a:t>
            </a:r>
            <a:r>
              <a:rPr b="1" spc="10" dirty="0"/>
              <a:t>minimize</a:t>
            </a:r>
            <a:r>
              <a:rPr b="1" spc="125" dirty="0"/>
              <a:t> </a:t>
            </a:r>
            <a:r>
              <a:rPr b="1" spc="-20" dirty="0"/>
              <a:t>this</a:t>
            </a:r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5405403" y="3848105"/>
            <a:ext cx="1048610" cy="186927"/>
          </a:xfrm>
          <a:custGeom>
            <a:avLst/>
            <a:gdLst/>
            <a:ahLst/>
            <a:cxnLst/>
            <a:rect l="l" t="t" r="r" b="b"/>
            <a:pathLst>
              <a:path w="1089660" h="120014">
                <a:moveTo>
                  <a:pt x="0" y="0"/>
                </a:moveTo>
                <a:lnTo>
                  <a:pt x="1089599" y="119399"/>
                </a:lnTo>
              </a:path>
            </a:pathLst>
          </a:custGeom>
          <a:ln w="158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47872" y="4019151"/>
            <a:ext cx="195175" cy="242213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170697" y="4748016"/>
            <a:ext cx="5765099" cy="1166772"/>
            <a:chOff x="1171147" y="3689077"/>
            <a:chExt cx="5765099" cy="1166772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147" y="3689077"/>
              <a:ext cx="5765099" cy="8087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698500" y="4047050"/>
              <a:ext cx="1887855" cy="481965"/>
            </a:xfrm>
            <a:custGeom>
              <a:avLst/>
              <a:gdLst/>
              <a:ahLst/>
              <a:cxnLst/>
              <a:rect l="l" t="t" r="r" b="b"/>
              <a:pathLst>
                <a:path w="1887854" h="481964">
                  <a:moveTo>
                    <a:pt x="0" y="240749"/>
                  </a:moveTo>
                  <a:lnTo>
                    <a:pt x="2839" y="221935"/>
                  </a:lnTo>
                  <a:lnTo>
                    <a:pt x="11216" y="203517"/>
                  </a:lnTo>
                  <a:lnTo>
                    <a:pt x="43747" y="168082"/>
                  </a:lnTo>
                  <a:lnTo>
                    <a:pt x="95913" y="134874"/>
                  </a:lnTo>
                  <a:lnTo>
                    <a:pt x="166037" y="104320"/>
                  </a:lnTo>
                  <a:lnTo>
                    <a:pt x="207309" y="90173"/>
                  </a:lnTo>
                  <a:lnTo>
                    <a:pt x="252440" y="76849"/>
                  </a:lnTo>
                  <a:lnTo>
                    <a:pt x="301222" y="64404"/>
                  </a:lnTo>
                  <a:lnTo>
                    <a:pt x="353445" y="52890"/>
                  </a:lnTo>
                  <a:lnTo>
                    <a:pt x="408897" y="42360"/>
                  </a:lnTo>
                  <a:lnTo>
                    <a:pt x="467371" y="32869"/>
                  </a:lnTo>
                  <a:lnTo>
                    <a:pt x="528656" y="24470"/>
                  </a:lnTo>
                  <a:lnTo>
                    <a:pt x="592542" y="17216"/>
                  </a:lnTo>
                  <a:lnTo>
                    <a:pt x="658820" y="11161"/>
                  </a:lnTo>
                  <a:lnTo>
                    <a:pt x="727279" y="6358"/>
                  </a:lnTo>
                  <a:lnTo>
                    <a:pt x="797710" y="2861"/>
                  </a:lnTo>
                  <a:lnTo>
                    <a:pt x="869904" y="724"/>
                  </a:lnTo>
                  <a:lnTo>
                    <a:pt x="943649" y="0"/>
                  </a:lnTo>
                  <a:lnTo>
                    <a:pt x="1017395" y="724"/>
                  </a:lnTo>
                  <a:lnTo>
                    <a:pt x="1089589" y="2861"/>
                  </a:lnTo>
                  <a:lnTo>
                    <a:pt x="1160020" y="6358"/>
                  </a:lnTo>
                  <a:lnTo>
                    <a:pt x="1228479" y="11161"/>
                  </a:lnTo>
                  <a:lnTo>
                    <a:pt x="1294757" y="17216"/>
                  </a:lnTo>
                  <a:lnTo>
                    <a:pt x="1358643" y="24470"/>
                  </a:lnTo>
                  <a:lnTo>
                    <a:pt x="1419928" y="32869"/>
                  </a:lnTo>
                  <a:lnTo>
                    <a:pt x="1478402" y="42360"/>
                  </a:lnTo>
                  <a:lnTo>
                    <a:pt x="1533855" y="52890"/>
                  </a:lnTo>
                  <a:lnTo>
                    <a:pt x="1586077" y="64404"/>
                  </a:lnTo>
                  <a:lnTo>
                    <a:pt x="1634859" y="76849"/>
                  </a:lnTo>
                  <a:lnTo>
                    <a:pt x="1679990" y="90173"/>
                  </a:lnTo>
                  <a:lnTo>
                    <a:pt x="1721262" y="104320"/>
                  </a:lnTo>
                  <a:lnTo>
                    <a:pt x="1758464" y="119238"/>
                  </a:lnTo>
                  <a:lnTo>
                    <a:pt x="1819819" y="151173"/>
                  </a:lnTo>
                  <a:lnTo>
                    <a:pt x="1862377" y="185548"/>
                  </a:lnTo>
                  <a:lnTo>
                    <a:pt x="1884460" y="221935"/>
                  </a:lnTo>
                  <a:lnTo>
                    <a:pt x="1887299" y="240749"/>
                  </a:lnTo>
                  <a:lnTo>
                    <a:pt x="1876083" y="277982"/>
                  </a:lnTo>
                  <a:lnTo>
                    <a:pt x="1843552" y="313417"/>
                  </a:lnTo>
                  <a:lnTo>
                    <a:pt x="1791386" y="346625"/>
                  </a:lnTo>
                  <a:lnTo>
                    <a:pt x="1721262" y="377179"/>
                  </a:lnTo>
                  <a:lnTo>
                    <a:pt x="1679990" y="391326"/>
                  </a:lnTo>
                  <a:lnTo>
                    <a:pt x="1634859" y="404650"/>
                  </a:lnTo>
                  <a:lnTo>
                    <a:pt x="1586077" y="417095"/>
                  </a:lnTo>
                  <a:lnTo>
                    <a:pt x="1533855" y="428609"/>
                  </a:lnTo>
                  <a:lnTo>
                    <a:pt x="1478402" y="439139"/>
                  </a:lnTo>
                  <a:lnTo>
                    <a:pt x="1419928" y="448630"/>
                  </a:lnTo>
                  <a:lnTo>
                    <a:pt x="1358643" y="457029"/>
                  </a:lnTo>
                  <a:lnTo>
                    <a:pt x="1294757" y="464283"/>
                  </a:lnTo>
                  <a:lnTo>
                    <a:pt x="1228479" y="470338"/>
                  </a:lnTo>
                  <a:lnTo>
                    <a:pt x="1160020" y="475141"/>
                  </a:lnTo>
                  <a:lnTo>
                    <a:pt x="1089589" y="478638"/>
                  </a:lnTo>
                  <a:lnTo>
                    <a:pt x="1017395" y="480775"/>
                  </a:lnTo>
                  <a:lnTo>
                    <a:pt x="943649" y="481499"/>
                  </a:lnTo>
                  <a:lnTo>
                    <a:pt x="869904" y="480775"/>
                  </a:lnTo>
                  <a:lnTo>
                    <a:pt x="797710" y="478638"/>
                  </a:lnTo>
                  <a:lnTo>
                    <a:pt x="727279" y="475141"/>
                  </a:lnTo>
                  <a:lnTo>
                    <a:pt x="658820" y="470338"/>
                  </a:lnTo>
                  <a:lnTo>
                    <a:pt x="592542" y="464283"/>
                  </a:lnTo>
                  <a:lnTo>
                    <a:pt x="528656" y="457029"/>
                  </a:lnTo>
                  <a:lnTo>
                    <a:pt x="467371" y="448630"/>
                  </a:lnTo>
                  <a:lnTo>
                    <a:pt x="408897" y="439139"/>
                  </a:lnTo>
                  <a:lnTo>
                    <a:pt x="353445" y="428609"/>
                  </a:lnTo>
                  <a:lnTo>
                    <a:pt x="301222" y="417095"/>
                  </a:lnTo>
                  <a:lnTo>
                    <a:pt x="252440" y="404650"/>
                  </a:lnTo>
                  <a:lnTo>
                    <a:pt x="207309" y="391326"/>
                  </a:lnTo>
                  <a:lnTo>
                    <a:pt x="166037" y="377179"/>
                  </a:lnTo>
                  <a:lnTo>
                    <a:pt x="128835" y="362261"/>
                  </a:lnTo>
                  <a:lnTo>
                    <a:pt x="67480" y="330326"/>
                  </a:lnTo>
                  <a:lnTo>
                    <a:pt x="24922" y="295951"/>
                  </a:lnTo>
                  <a:lnTo>
                    <a:pt x="2839" y="259564"/>
                  </a:lnTo>
                  <a:lnTo>
                    <a:pt x="0" y="240749"/>
                  </a:lnTo>
                  <a:close/>
                </a:path>
              </a:pathLst>
            </a:custGeom>
            <a:ln w="952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 flipH="1">
              <a:off x="3601444" y="4556725"/>
              <a:ext cx="327539" cy="299124"/>
            </a:xfrm>
            <a:custGeom>
              <a:avLst/>
              <a:gdLst/>
              <a:ahLst/>
              <a:cxnLst/>
              <a:rect l="l" t="t" r="r" b="b"/>
              <a:pathLst>
                <a:path w="769620" h="130175">
                  <a:moveTo>
                    <a:pt x="0" y="129899"/>
                  </a:moveTo>
                  <a:lnTo>
                    <a:pt x="769499" y="0"/>
                  </a:lnTo>
                </a:path>
              </a:pathLst>
            </a:custGeom>
            <a:ln w="158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5925" y="5773549"/>
            <a:ext cx="768447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400" b="1" dirty="0"/>
              <a:t>This</a:t>
            </a:r>
            <a:r>
              <a:rPr sz="2400" b="1" spc="60" dirty="0"/>
              <a:t> </a:t>
            </a:r>
            <a:r>
              <a:rPr sz="2400" b="1" dirty="0"/>
              <a:t>is</a:t>
            </a:r>
            <a:r>
              <a:rPr sz="2400" b="1" spc="60" dirty="0"/>
              <a:t> </a:t>
            </a:r>
            <a:r>
              <a:rPr sz="2400" b="1" dirty="0"/>
              <a:t>usually</a:t>
            </a:r>
            <a:r>
              <a:rPr sz="2400" b="1" spc="60" dirty="0"/>
              <a:t> </a:t>
            </a:r>
            <a:r>
              <a:rPr sz="2400" b="1" dirty="0"/>
              <a:t>called</a:t>
            </a:r>
            <a:r>
              <a:rPr sz="2400" b="1" spc="60" dirty="0"/>
              <a:t> </a:t>
            </a:r>
            <a:r>
              <a:rPr sz="2400" b="1" dirty="0"/>
              <a:t>residual</a:t>
            </a:r>
            <a:r>
              <a:rPr sz="2400" b="1" spc="60" dirty="0"/>
              <a:t> </a:t>
            </a:r>
            <a:r>
              <a:rPr sz="2400" b="1" spc="75" dirty="0"/>
              <a:t>from</a:t>
            </a:r>
            <a:r>
              <a:rPr sz="2400" b="1" spc="60" dirty="0"/>
              <a:t> </a:t>
            </a:r>
            <a:r>
              <a:rPr sz="2400" b="1" dirty="0"/>
              <a:t>previous</a:t>
            </a:r>
            <a:r>
              <a:rPr sz="2400" b="1" spc="60" dirty="0"/>
              <a:t> </a:t>
            </a:r>
            <a:r>
              <a:rPr sz="2400" b="1" spc="-10" dirty="0"/>
              <a:t>round</a:t>
            </a:r>
            <a:endParaRPr sz="2400" dirty="0"/>
          </a:p>
        </p:txBody>
      </p:sp>
      <p:sp>
        <p:nvSpPr>
          <p:cNvPr id="20" name="object 20"/>
          <p:cNvSpPr txBox="1"/>
          <p:nvPr/>
        </p:nvSpPr>
        <p:spPr>
          <a:xfrm>
            <a:off x="595925" y="4237143"/>
            <a:ext cx="6647122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indent="-163195">
              <a:spcBef>
                <a:spcPts val="100"/>
              </a:spcBef>
              <a:buChar char="•"/>
              <a:tabLst>
                <a:tab pos="175895" algn="l"/>
              </a:tabLst>
            </a:pPr>
            <a:r>
              <a:rPr sz="2400" dirty="0"/>
              <a:t>Consider</a:t>
            </a:r>
            <a:r>
              <a:rPr sz="2400" spc="215" dirty="0"/>
              <a:t> </a:t>
            </a:r>
            <a:r>
              <a:rPr lang="en-US" sz="2400" i="1" spc="215" dirty="0"/>
              <a:t>Mean S</a:t>
            </a:r>
            <a:r>
              <a:rPr sz="2400" i="1" dirty="0"/>
              <a:t>quare</a:t>
            </a:r>
            <a:r>
              <a:rPr lang="en-US" sz="2400" i="1" dirty="0"/>
              <a:t>d</a:t>
            </a:r>
            <a:r>
              <a:rPr sz="2400" i="1" spc="215" dirty="0"/>
              <a:t> </a:t>
            </a:r>
            <a:r>
              <a:rPr lang="en-US" sz="2400" i="1" spc="215" dirty="0"/>
              <a:t>Error (MSE) </a:t>
            </a:r>
            <a:r>
              <a:rPr sz="2400" i="1" spc="-20" dirty="0"/>
              <a:t>loss</a:t>
            </a:r>
            <a:endParaRPr sz="2400" i="1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8432" y="223227"/>
            <a:ext cx="7772400" cy="1256754"/>
          </a:xfrm>
          <a:prstGeom prst="rect">
            <a:avLst/>
          </a:prstGeom>
        </p:spPr>
        <p:txBody>
          <a:bodyPr spcFirstLastPara="1" vert="horz" wrap="square" lIns="0" tIns="12700" rIns="0" bIns="0" rtlCol="0" anchor="b" anchorCtr="0">
            <a:spAutoFit/>
          </a:bodyPr>
          <a:lstStyle/>
          <a:p>
            <a:pPr marL="12700">
              <a:spcBef>
                <a:spcPts val="100"/>
              </a:spcBef>
            </a:pPr>
            <a:r>
              <a:rPr>
                <a:solidFill>
                  <a:schemeClr val="tx1"/>
                </a:solidFill>
              </a:rPr>
              <a:t>Taylor</a:t>
            </a:r>
            <a:r>
              <a:rPr spc="55"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Expansion</a:t>
            </a:r>
            <a:r>
              <a:rPr spc="55">
                <a:solidFill>
                  <a:schemeClr val="tx1"/>
                </a:solidFill>
              </a:rPr>
              <a:t> </a:t>
            </a:r>
            <a:r>
              <a:rPr spc="105">
                <a:solidFill>
                  <a:schemeClr val="tx1"/>
                </a:solidFill>
              </a:rPr>
              <a:t>Approximation</a:t>
            </a:r>
            <a:r>
              <a:rPr spc="60">
                <a:solidFill>
                  <a:schemeClr val="tx1"/>
                </a:solidFill>
              </a:rPr>
              <a:t> </a:t>
            </a:r>
            <a:r>
              <a:rPr spc="135">
                <a:solidFill>
                  <a:schemeClr val="tx1"/>
                </a:solidFill>
              </a:rPr>
              <a:t>of</a:t>
            </a:r>
            <a:r>
              <a:rPr spc="50">
                <a:solidFill>
                  <a:schemeClr val="tx1"/>
                </a:solidFill>
              </a:rPr>
              <a:t> </a:t>
            </a:r>
            <a:r>
              <a:rPr spc="-20">
                <a:solidFill>
                  <a:schemeClr val="tx1"/>
                </a:solidFill>
              </a:rPr>
              <a:t>Loss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334" y="1487292"/>
            <a:ext cx="5841287" cy="1979388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75895" indent="-163195">
              <a:spcBef>
                <a:spcPts val="1315"/>
              </a:spcBef>
              <a:buChar char="•"/>
              <a:tabLst>
                <a:tab pos="175895" algn="l"/>
              </a:tabLst>
            </a:pPr>
            <a:r>
              <a:rPr sz="2400" spc="-20" dirty="0"/>
              <a:t>Goal</a:t>
            </a:r>
            <a:endParaRPr sz="2400" dirty="0"/>
          </a:p>
          <a:p>
            <a:pPr marL="175895" indent="-163195">
              <a:spcBef>
                <a:spcPts val="1215"/>
              </a:spcBef>
              <a:buChar char="•"/>
              <a:tabLst>
                <a:tab pos="175895" algn="l"/>
              </a:tabLst>
            </a:pPr>
            <a:r>
              <a:rPr sz="2400" spc="-10" dirty="0"/>
              <a:t>Take</a:t>
            </a:r>
            <a:r>
              <a:rPr sz="2400" spc="50" dirty="0"/>
              <a:t> </a:t>
            </a:r>
            <a:r>
              <a:rPr sz="2400" dirty="0"/>
              <a:t>Taylor</a:t>
            </a:r>
            <a:r>
              <a:rPr sz="2400" spc="55" dirty="0"/>
              <a:t> </a:t>
            </a:r>
            <a:r>
              <a:rPr sz="2400" dirty="0"/>
              <a:t>expansion</a:t>
            </a:r>
            <a:r>
              <a:rPr sz="2400" spc="45" dirty="0"/>
              <a:t> </a:t>
            </a:r>
            <a:r>
              <a:rPr sz="2400" spc="95" dirty="0"/>
              <a:t>of</a:t>
            </a:r>
            <a:r>
              <a:rPr sz="2400" spc="50" dirty="0"/>
              <a:t> </a:t>
            </a:r>
            <a:r>
              <a:rPr sz="2400" spc="80" dirty="0"/>
              <a:t>the</a:t>
            </a:r>
            <a:r>
              <a:rPr sz="2400" spc="55" dirty="0"/>
              <a:t> </a:t>
            </a:r>
            <a:r>
              <a:rPr sz="2400" spc="-10" dirty="0"/>
              <a:t>objective</a:t>
            </a:r>
            <a:endParaRPr sz="2400" dirty="0"/>
          </a:p>
          <a:p>
            <a:pPr marL="421005" lvl="1">
              <a:spcBef>
                <a:spcPts val="675"/>
              </a:spcBef>
              <a:tabLst>
                <a:tab pos="688340" algn="l"/>
              </a:tabLst>
            </a:pPr>
            <a:r>
              <a:rPr sz="2400" spc="-10" dirty="0"/>
              <a:t>Recall</a:t>
            </a:r>
            <a:endParaRPr sz="2400" dirty="0"/>
          </a:p>
          <a:p>
            <a:pPr marL="421005" lvl="1">
              <a:spcBef>
                <a:spcPts val="690"/>
              </a:spcBef>
              <a:tabLst>
                <a:tab pos="688340" algn="l"/>
              </a:tabLst>
            </a:pPr>
            <a:r>
              <a:rPr sz="2400" spc="-10" dirty="0"/>
              <a:t>Define</a:t>
            </a:r>
            <a:endParaRPr sz="2400" dirty="0"/>
          </a:p>
        </p:txBody>
      </p:sp>
      <p:sp>
        <p:nvSpPr>
          <p:cNvPr id="4" name="object 4"/>
          <p:cNvSpPr txBox="1"/>
          <p:nvPr/>
        </p:nvSpPr>
        <p:spPr>
          <a:xfrm>
            <a:off x="501875" y="4400451"/>
            <a:ext cx="676936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5895" indent="-163195">
              <a:spcBef>
                <a:spcPts val="100"/>
              </a:spcBef>
              <a:buFont typeface="Arial"/>
              <a:buChar char="•"/>
              <a:tabLst>
                <a:tab pos="175895" algn="l"/>
              </a:tabLst>
            </a:pPr>
            <a:r>
              <a:rPr sz="2400" dirty="0"/>
              <a:t>In</a:t>
            </a:r>
            <a:r>
              <a:rPr sz="2400" spc="-40" dirty="0"/>
              <a:t> </a:t>
            </a:r>
            <a:r>
              <a:rPr sz="2400" dirty="0"/>
              <a:t>terms</a:t>
            </a:r>
            <a:r>
              <a:rPr sz="2400" spc="-40" dirty="0"/>
              <a:t> </a:t>
            </a:r>
            <a:r>
              <a:rPr sz="2400" dirty="0"/>
              <a:t>of</a:t>
            </a:r>
            <a:r>
              <a:rPr sz="2400" spc="-45" dirty="0"/>
              <a:t> </a:t>
            </a:r>
            <a:r>
              <a:rPr lang="en-US" sz="2400" i="1" spc="215" dirty="0"/>
              <a:t>Mean S</a:t>
            </a:r>
            <a:r>
              <a:rPr lang="en-US" sz="2400" i="1" dirty="0"/>
              <a:t>quared</a:t>
            </a:r>
            <a:r>
              <a:rPr lang="en-US" sz="2400" i="1" spc="215" dirty="0"/>
              <a:t> Error (MSE) </a:t>
            </a:r>
            <a:r>
              <a:rPr lang="en-US" sz="2400" spc="-20" dirty="0"/>
              <a:t>loss</a:t>
            </a:r>
            <a:endParaRPr sz="2400" dirty="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5101" y="1694128"/>
            <a:ext cx="4712399" cy="35365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5122" y="3168656"/>
            <a:ext cx="4562593" cy="3159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787" y="3747440"/>
            <a:ext cx="6391457" cy="3901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8899" y="5556368"/>
            <a:ext cx="2761230" cy="3200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8899" y="4991168"/>
            <a:ext cx="3825618" cy="28304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357382" y="1765379"/>
            <a:ext cx="874629" cy="2191635"/>
            <a:chOff x="7634437" y="1527562"/>
            <a:chExt cx="635635" cy="1788160"/>
          </a:xfrm>
        </p:grpSpPr>
        <p:sp>
          <p:nvSpPr>
            <p:cNvPr id="11" name="object 11"/>
            <p:cNvSpPr/>
            <p:nvPr/>
          </p:nvSpPr>
          <p:spPr>
            <a:xfrm>
              <a:off x="7639199" y="2394731"/>
              <a:ext cx="625475" cy="916305"/>
            </a:xfrm>
            <a:custGeom>
              <a:avLst/>
              <a:gdLst/>
              <a:ahLst/>
              <a:cxnLst/>
              <a:rect l="l" t="t" r="r" b="b"/>
              <a:pathLst>
                <a:path w="625475" h="916304">
                  <a:moveTo>
                    <a:pt x="399718" y="681129"/>
                  </a:moveTo>
                  <a:lnTo>
                    <a:pt x="156374" y="681129"/>
                  </a:lnTo>
                  <a:lnTo>
                    <a:pt x="198037" y="665700"/>
                  </a:lnTo>
                  <a:lnTo>
                    <a:pt x="238349" y="646895"/>
                  </a:lnTo>
                  <a:lnTo>
                    <a:pt x="277216" y="624855"/>
                  </a:lnTo>
                  <a:lnTo>
                    <a:pt x="314543" y="599715"/>
                  </a:lnTo>
                  <a:lnTo>
                    <a:pt x="350236" y="571616"/>
                  </a:lnTo>
                  <a:lnTo>
                    <a:pt x="384199" y="540696"/>
                  </a:lnTo>
                  <a:lnTo>
                    <a:pt x="416338" y="507093"/>
                  </a:lnTo>
                  <a:lnTo>
                    <a:pt x="446559" y="470946"/>
                  </a:lnTo>
                  <a:lnTo>
                    <a:pt x="474766" y="432392"/>
                  </a:lnTo>
                  <a:lnTo>
                    <a:pt x="500864" y="391572"/>
                  </a:lnTo>
                  <a:lnTo>
                    <a:pt x="524759" y="348622"/>
                  </a:lnTo>
                  <a:lnTo>
                    <a:pt x="546276" y="303851"/>
                  </a:lnTo>
                  <a:lnTo>
                    <a:pt x="565562" y="256890"/>
                  </a:lnTo>
                  <a:lnTo>
                    <a:pt x="582280" y="208385"/>
                  </a:lnTo>
                  <a:lnTo>
                    <a:pt x="596416" y="158305"/>
                  </a:lnTo>
                  <a:lnTo>
                    <a:pt x="607874" y="106788"/>
                  </a:lnTo>
                  <a:lnTo>
                    <a:pt x="616562" y="53974"/>
                  </a:lnTo>
                  <a:lnTo>
                    <a:pt x="622383" y="0"/>
                  </a:lnTo>
                  <a:lnTo>
                    <a:pt x="625174" y="52308"/>
                  </a:lnTo>
                  <a:lnTo>
                    <a:pt x="625203" y="104122"/>
                  </a:lnTo>
                  <a:lnTo>
                    <a:pt x="622541" y="155313"/>
                  </a:lnTo>
                  <a:lnTo>
                    <a:pt x="617259" y="205751"/>
                  </a:lnTo>
                  <a:lnTo>
                    <a:pt x="609431" y="255307"/>
                  </a:lnTo>
                  <a:lnTo>
                    <a:pt x="599163" y="303682"/>
                  </a:lnTo>
                  <a:lnTo>
                    <a:pt x="586421" y="351255"/>
                  </a:lnTo>
                  <a:lnTo>
                    <a:pt x="571383" y="397389"/>
                  </a:lnTo>
                  <a:lnTo>
                    <a:pt x="554086" y="442123"/>
                  </a:lnTo>
                  <a:lnTo>
                    <a:pt x="534602" y="485329"/>
                  </a:lnTo>
                  <a:lnTo>
                    <a:pt x="513003" y="526877"/>
                  </a:lnTo>
                  <a:lnTo>
                    <a:pt x="489360" y="566638"/>
                  </a:lnTo>
                  <a:lnTo>
                    <a:pt x="463746" y="604483"/>
                  </a:lnTo>
                  <a:lnTo>
                    <a:pt x="436232" y="640281"/>
                  </a:lnTo>
                  <a:lnTo>
                    <a:pt x="406891" y="673905"/>
                  </a:lnTo>
                  <a:lnTo>
                    <a:pt x="399718" y="681129"/>
                  </a:lnTo>
                  <a:close/>
                </a:path>
                <a:path w="625475" h="916304">
                  <a:moveTo>
                    <a:pt x="156374" y="915691"/>
                  </a:moveTo>
                  <a:lnTo>
                    <a:pt x="0" y="784218"/>
                  </a:lnTo>
                  <a:lnTo>
                    <a:pt x="156374" y="602941"/>
                  </a:lnTo>
                  <a:lnTo>
                    <a:pt x="156374" y="681129"/>
                  </a:lnTo>
                  <a:lnTo>
                    <a:pt x="399718" y="681129"/>
                  </a:lnTo>
                  <a:lnTo>
                    <a:pt x="343013" y="734109"/>
                  </a:lnTo>
                  <a:lnTo>
                    <a:pt x="308621" y="760431"/>
                  </a:lnTo>
                  <a:lnTo>
                    <a:pt x="272689" y="784061"/>
                  </a:lnTo>
                  <a:lnTo>
                    <a:pt x="235289" y="804869"/>
                  </a:lnTo>
                  <a:lnTo>
                    <a:pt x="196494" y="822727"/>
                  </a:lnTo>
                  <a:lnTo>
                    <a:pt x="156374" y="837504"/>
                  </a:lnTo>
                  <a:lnTo>
                    <a:pt x="156374" y="915691"/>
                  </a:lnTo>
                  <a:close/>
                </a:path>
              </a:pathLst>
            </a:custGeom>
            <a:solidFill>
              <a:srgbClr val="4F81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39199" y="1532324"/>
              <a:ext cx="626110" cy="941069"/>
            </a:xfrm>
            <a:custGeom>
              <a:avLst/>
              <a:gdLst/>
              <a:ahLst/>
              <a:cxnLst/>
              <a:rect l="l" t="t" r="r" b="b"/>
              <a:pathLst>
                <a:path w="626109" h="941069">
                  <a:moveTo>
                    <a:pt x="625499" y="940593"/>
                  </a:moveTo>
                  <a:lnTo>
                    <a:pt x="624056" y="886901"/>
                  </a:lnTo>
                  <a:lnTo>
                    <a:pt x="619789" y="834179"/>
                  </a:lnTo>
                  <a:lnTo>
                    <a:pt x="612792" y="782546"/>
                  </a:lnTo>
                  <a:lnTo>
                    <a:pt x="603215" y="732424"/>
                  </a:lnTo>
                  <a:lnTo>
                    <a:pt x="590976" y="683009"/>
                  </a:lnTo>
                  <a:lnTo>
                    <a:pt x="576345" y="635340"/>
                  </a:lnTo>
                  <a:lnTo>
                    <a:pt x="559355" y="589226"/>
                  </a:lnTo>
                  <a:lnTo>
                    <a:pt x="540100" y="544783"/>
                  </a:lnTo>
                  <a:lnTo>
                    <a:pt x="518674" y="502129"/>
                  </a:lnTo>
                  <a:lnTo>
                    <a:pt x="495169" y="461381"/>
                  </a:lnTo>
                  <a:lnTo>
                    <a:pt x="469678" y="422654"/>
                  </a:lnTo>
                  <a:lnTo>
                    <a:pt x="442295" y="386067"/>
                  </a:lnTo>
                  <a:lnTo>
                    <a:pt x="413112" y="351735"/>
                  </a:lnTo>
                  <a:lnTo>
                    <a:pt x="382224" y="319776"/>
                  </a:lnTo>
                  <a:lnTo>
                    <a:pt x="349722" y="290307"/>
                  </a:lnTo>
                  <a:lnTo>
                    <a:pt x="315701" y="263443"/>
                  </a:lnTo>
                  <a:lnTo>
                    <a:pt x="280254" y="239303"/>
                  </a:lnTo>
                  <a:lnTo>
                    <a:pt x="243472" y="218002"/>
                  </a:lnTo>
                  <a:lnTo>
                    <a:pt x="205451" y="199658"/>
                  </a:lnTo>
                  <a:lnTo>
                    <a:pt x="166282" y="184388"/>
                  </a:lnTo>
                  <a:lnTo>
                    <a:pt x="126060" y="172307"/>
                  </a:lnTo>
                  <a:lnTo>
                    <a:pt x="84876" y="163533"/>
                  </a:lnTo>
                  <a:lnTo>
                    <a:pt x="42825" y="158184"/>
                  </a:lnTo>
                  <a:lnTo>
                    <a:pt x="0" y="156374"/>
                  </a:lnTo>
                  <a:lnTo>
                    <a:pt x="0" y="0"/>
                  </a:lnTo>
                  <a:lnTo>
                    <a:pt x="49529" y="2460"/>
                  </a:lnTo>
                  <a:lnTo>
                    <a:pt x="98440" y="9769"/>
                  </a:lnTo>
                  <a:lnTo>
                    <a:pt x="146524" y="21817"/>
                  </a:lnTo>
                  <a:lnTo>
                    <a:pt x="193570" y="38495"/>
                  </a:lnTo>
                  <a:lnTo>
                    <a:pt x="239368" y="59695"/>
                  </a:lnTo>
                  <a:lnTo>
                    <a:pt x="283709" y="85306"/>
                  </a:lnTo>
                  <a:lnTo>
                    <a:pt x="326382" y="115221"/>
                  </a:lnTo>
                  <a:lnTo>
                    <a:pt x="367177" y="149329"/>
                  </a:lnTo>
                  <a:lnTo>
                    <a:pt x="405885" y="187523"/>
                  </a:lnTo>
                  <a:lnTo>
                    <a:pt x="442294" y="229692"/>
                  </a:lnTo>
                  <a:lnTo>
                    <a:pt x="470541" y="267526"/>
                  </a:lnTo>
                  <a:lnTo>
                    <a:pt x="496596" y="307390"/>
                  </a:lnTo>
                  <a:lnTo>
                    <a:pt x="520408" y="349133"/>
                  </a:lnTo>
                  <a:lnTo>
                    <a:pt x="541927" y="392603"/>
                  </a:lnTo>
                  <a:lnTo>
                    <a:pt x="561103" y="437646"/>
                  </a:lnTo>
                  <a:lnTo>
                    <a:pt x="577886" y="484111"/>
                  </a:lnTo>
                  <a:lnTo>
                    <a:pt x="592225" y="531845"/>
                  </a:lnTo>
                  <a:lnTo>
                    <a:pt x="604070" y="580695"/>
                  </a:lnTo>
                  <a:lnTo>
                    <a:pt x="613370" y="630510"/>
                  </a:lnTo>
                  <a:lnTo>
                    <a:pt x="620075" y="681137"/>
                  </a:lnTo>
                  <a:lnTo>
                    <a:pt x="624111" y="732117"/>
                  </a:lnTo>
                  <a:lnTo>
                    <a:pt x="624135" y="732424"/>
                  </a:lnTo>
                  <a:lnTo>
                    <a:pt x="625455" y="782546"/>
                  </a:lnTo>
                  <a:lnTo>
                    <a:pt x="625499" y="940593"/>
                  </a:lnTo>
                  <a:close/>
                </a:path>
              </a:pathLst>
            </a:custGeom>
            <a:solidFill>
              <a:srgbClr val="3E67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39199" y="1532324"/>
              <a:ext cx="626110" cy="1778635"/>
            </a:xfrm>
            <a:custGeom>
              <a:avLst/>
              <a:gdLst/>
              <a:ahLst/>
              <a:cxnLst/>
              <a:rect l="l" t="t" r="r" b="b"/>
              <a:pathLst>
                <a:path w="626109" h="1778635">
                  <a:moveTo>
                    <a:pt x="625499" y="940593"/>
                  </a:moveTo>
                  <a:lnTo>
                    <a:pt x="624056" y="886901"/>
                  </a:lnTo>
                  <a:lnTo>
                    <a:pt x="619789" y="834179"/>
                  </a:lnTo>
                  <a:lnTo>
                    <a:pt x="612792" y="782546"/>
                  </a:lnTo>
                  <a:lnTo>
                    <a:pt x="603156" y="732117"/>
                  </a:lnTo>
                  <a:lnTo>
                    <a:pt x="590976" y="683009"/>
                  </a:lnTo>
                  <a:lnTo>
                    <a:pt x="576345" y="635340"/>
                  </a:lnTo>
                  <a:lnTo>
                    <a:pt x="559355" y="589226"/>
                  </a:lnTo>
                  <a:lnTo>
                    <a:pt x="540100" y="544783"/>
                  </a:lnTo>
                  <a:lnTo>
                    <a:pt x="518674" y="502129"/>
                  </a:lnTo>
                  <a:lnTo>
                    <a:pt x="495169" y="461381"/>
                  </a:lnTo>
                  <a:lnTo>
                    <a:pt x="469678" y="422654"/>
                  </a:lnTo>
                  <a:lnTo>
                    <a:pt x="442295" y="386067"/>
                  </a:lnTo>
                  <a:lnTo>
                    <a:pt x="413112" y="351735"/>
                  </a:lnTo>
                  <a:lnTo>
                    <a:pt x="382224" y="319776"/>
                  </a:lnTo>
                  <a:lnTo>
                    <a:pt x="349722" y="290307"/>
                  </a:lnTo>
                  <a:lnTo>
                    <a:pt x="315701" y="263443"/>
                  </a:lnTo>
                  <a:lnTo>
                    <a:pt x="280254" y="239303"/>
                  </a:lnTo>
                  <a:lnTo>
                    <a:pt x="243472" y="218002"/>
                  </a:lnTo>
                  <a:lnTo>
                    <a:pt x="205451" y="199658"/>
                  </a:lnTo>
                  <a:lnTo>
                    <a:pt x="166282" y="184388"/>
                  </a:lnTo>
                  <a:lnTo>
                    <a:pt x="126060" y="172307"/>
                  </a:lnTo>
                  <a:lnTo>
                    <a:pt x="84876" y="163533"/>
                  </a:lnTo>
                  <a:lnTo>
                    <a:pt x="42825" y="158184"/>
                  </a:lnTo>
                  <a:lnTo>
                    <a:pt x="0" y="156374"/>
                  </a:lnTo>
                  <a:lnTo>
                    <a:pt x="0" y="0"/>
                  </a:lnTo>
                  <a:lnTo>
                    <a:pt x="49529" y="2460"/>
                  </a:lnTo>
                  <a:lnTo>
                    <a:pt x="98440" y="9769"/>
                  </a:lnTo>
                  <a:lnTo>
                    <a:pt x="146524" y="21817"/>
                  </a:lnTo>
                  <a:lnTo>
                    <a:pt x="193570" y="38495"/>
                  </a:lnTo>
                  <a:lnTo>
                    <a:pt x="239368" y="59695"/>
                  </a:lnTo>
                  <a:lnTo>
                    <a:pt x="283709" y="85306"/>
                  </a:lnTo>
                  <a:lnTo>
                    <a:pt x="326382" y="115221"/>
                  </a:lnTo>
                  <a:lnTo>
                    <a:pt x="367177" y="149329"/>
                  </a:lnTo>
                  <a:lnTo>
                    <a:pt x="405885" y="187523"/>
                  </a:lnTo>
                  <a:lnTo>
                    <a:pt x="442294" y="229692"/>
                  </a:lnTo>
                  <a:lnTo>
                    <a:pt x="470541" y="267526"/>
                  </a:lnTo>
                  <a:lnTo>
                    <a:pt x="496596" y="307390"/>
                  </a:lnTo>
                  <a:lnTo>
                    <a:pt x="520408" y="349133"/>
                  </a:lnTo>
                  <a:lnTo>
                    <a:pt x="541927" y="392603"/>
                  </a:lnTo>
                  <a:lnTo>
                    <a:pt x="561103" y="437646"/>
                  </a:lnTo>
                  <a:lnTo>
                    <a:pt x="577886" y="484111"/>
                  </a:lnTo>
                  <a:lnTo>
                    <a:pt x="592225" y="531845"/>
                  </a:lnTo>
                  <a:lnTo>
                    <a:pt x="604070" y="580695"/>
                  </a:lnTo>
                  <a:lnTo>
                    <a:pt x="613370" y="630510"/>
                  </a:lnTo>
                  <a:lnTo>
                    <a:pt x="620075" y="681137"/>
                  </a:lnTo>
                  <a:lnTo>
                    <a:pt x="624135" y="732424"/>
                  </a:lnTo>
                  <a:lnTo>
                    <a:pt x="625499" y="784218"/>
                  </a:lnTo>
                  <a:lnTo>
                    <a:pt x="625499" y="940593"/>
                  </a:lnTo>
                  <a:lnTo>
                    <a:pt x="624066" y="993872"/>
                  </a:lnTo>
                  <a:lnTo>
                    <a:pt x="619821" y="1046338"/>
                  </a:lnTo>
                  <a:lnTo>
                    <a:pt x="612845" y="1097858"/>
                  </a:lnTo>
                  <a:lnTo>
                    <a:pt x="603223" y="1148299"/>
                  </a:lnTo>
                  <a:lnTo>
                    <a:pt x="591035" y="1197528"/>
                  </a:lnTo>
                  <a:lnTo>
                    <a:pt x="576365" y="1245412"/>
                  </a:lnTo>
                  <a:lnTo>
                    <a:pt x="559294" y="1291816"/>
                  </a:lnTo>
                  <a:lnTo>
                    <a:pt x="539904" y="1336609"/>
                  </a:lnTo>
                  <a:lnTo>
                    <a:pt x="518279" y="1379657"/>
                  </a:lnTo>
                  <a:lnTo>
                    <a:pt x="494501" y="1420827"/>
                  </a:lnTo>
                  <a:lnTo>
                    <a:pt x="468651" y="1459985"/>
                  </a:lnTo>
                  <a:lnTo>
                    <a:pt x="440812" y="1496999"/>
                  </a:lnTo>
                  <a:lnTo>
                    <a:pt x="411066" y="1531734"/>
                  </a:lnTo>
                  <a:lnTo>
                    <a:pt x="379496" y="1564059"/>
                  </a:lnTo>
                  <a:lnTo>
                    <a:pt x="346184" y="1593839"/>
                  </a:lnTo>
                  <a:lnTo>
                    <a:pt x="311213" y="1620941"/>
                  </a:lnTo>
                  <a:lnTo>
                    <a:pt x="274663" y="1645232"/>
                  </a:lnTo>
                  <a:lnTo>
                    <a:pt x="236619" y="1666580"/>
                  </a:lnTo>
                  <a:lnTo>
                    <a:pt x="197162" y="1684850"/>
                  </a:lnTo>
                  <a:lnTo>
                    <a:pt x="156374" y="1699910"/>
                  </a:lnTo>
                  <a:lnTo>
                    <a:pt x="156374" y="1778097"/>
                  </a:lnTo>
                  <a:lnTo>
                    <a:pt x="0" y="1646624"/>
                  </a:lnTo>
                  <a:lnTo>
                    <a:pt x="156374" y="1465347"/>
                  </a:lnTo>
                  <a:lnTo>
                    <a:pt x="156374" y="1543535"/>
                  </a:lnTo>
                  <a:lnTo>
                    <a:pt x="198037" y="1528106"/>
                  </a:lnTo>
                  <a:lnTo>
                    <a:pt x="238349" y="1509302"/>
                  </a:lnTo>
                  <a:lnTo>
                    <a:pt x="277216" y="1487261"/>
                  </a:lnTo>
                  <a:lnTo>
                    <a:pt x="314543" y="1462122"/>
                  </a:lnTo>
                  <a:lnTo>
                    <a:pt x="350236" y="1434023"/>
                  </a:lnTo>
                  <a:lnTo>
                    <a:pt x="384199" y="1403102"/>
                  </a:lnTo>
                  <a:lnTo>
                    <a:pt x="416338" y="1369499"/>
                  </a:lnTo>
                  <a:lnTo>
                    <a:pt x="446559" y="1333352"/>
                  </a:lnTo>
                  <a:lnTo>
                    <a:pt x="474766" y="1294798"/>
                  </a:lnTo>
                  <a:lnTo>
                    <a:pt x="500864" y="1253978"/>
                  </a:lnTo>
                  <a:lnTo>
                    <a:pt x="524759" y="1211028"/>
                  </a:lnTo>
                  <a:lnTo>
                    <a:pt x="546357" y="1166088"/>
                  </a:lnTo>
                  <a:lnTo>
                    <a:pt x="565562" y="1119297"/>
                  </a:lnTo>
                  <a:lnTo>
                    <a:pt x="582280" y="1070791"/>
                  </a:lnTo>
                  <a:lnTo>
                    <a:pt x="596416" y="1020711"/>
                  </a:lnTo>
                  <a:lnTo>
                    <a:pt x="607874" y="969194"/>
                  </a:lnTo>
                  <a:lnTo>
                    <a:pt x="616562" y="916380"/>
                  </a:lnTo>
                  <a:lnTo>
                    <a:pt x="622383" y="862406"/>
                  </a:lnTo>
                </a:path>
              </a:pathLst>
            </a:custGeom>
            <a:ln w="952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25122" y="2715646"/>
            <a:ext cx="4330499" cy="2911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quity">
  <a:themeElements>
    <a:clrScheme name="Equity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5472</Words>
  <Application>Microsoft Macintosh PowerPoint</Application>
  <PresentationFormat>On-screen Show (4:3)</PresentationFormat>
  <Paragraphs>852</Paragraphs>
  <Slides>116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6" baseType="lpstr">
      <vt:lpstr>Calibri</vt:lpstr>
      <vt:lpstr>Cambria Math</vt:lpstr>
      <vt:lpstr>Noto Sans Symbols</vt:lpstr>
      <vt:lpstr>Libre Baskerville</vt:lpstr>
      <vt:lpstr>Courier New</vt:lpstr>
      <vt:lpstr>Aptos</vt:lpstr>
      <vt:lpstr>Arial</vt:lpstr>
      <vt:lpstr>Libre Franklin</vt:lpstr>
      <vt:lpstr>Times New Roman</vt:lpstr>
      <vt:lpstr>Equity</vt:lpstr>
      <vt:lpstr>Classification and Regression Trees (CART) </vt:lpstr>
      <vt:lpstr>PowerPoint Presentation</vt:lpstr>
      <vt:lpstr>Classification tree diagram depicting demographic characteristics associated with COVID-19 booster vaccination among adults completing the primary series before September 15, 2021, by social demographic factors, March 15, 2022, United States. </vt:lpstr>
      <vt:lpstr>Description of sample sizes and prediction rates for all 17 end nodes in the figure </vt:lpstr>
      <vt:lpstr>Trees and Rules</vt:lpstr>
      <vt:lpstr>Example:  Riding Mowers </vt:lpstr>
      <vt:lpstr>PowerPoint Presentation</vt:lpstr>
      <vt:lpstr>How Is the Tree Produced? </vt:lpstr>
      <vt:lpstr>Recursive Partitioning - Growing the Tree</vt:lpstr>
      <vt:lpstr>Recursive Partitioning</vt:lpstr>
      <vt:lpstr>How to select a particular split?</vt:lpstr>
      <vt:lpstr>The first split: Income = 59.7</vt:lpstr>
      <vt:lpstr>PowerPoint Presentation</vt:lpstr>
      <vt:lpstr>Second Split: Lot size = 21.4</vt:lpstr>
      <vt:lpstr>PowerPoint Presentation</vt:lpstr>
      <vt:lpstr>After All Splits</vt:lpstr>
      <vt:lpstr>PowerPoint Presentation</vt:lpstr>
      <vt:lpstr>Measuring Impurity</vt:lpstr>
      <vt:lpstr>Gini Index</vt:lpstr>
      <vt:lpstr>Entropy</vt:lpstr>
      <vt:lpstr>Impurity before and after the first split</vt:lpstr>
      <vt:lpstr>Impurity and Recursive Partitioning</vt:lpstr>
      <vt:lpstr>Fit the Classification Tree</vt:lpstr>
      <vt:lpstr>First Split – The Tree</vt:lpstr>
      <vt:lpstr>Tree After 3 Splits</vt:lpstr>
      <vt:lpstr>PowerPoint Presentation</vt:lpstr>
      <vt:lpstr>PowerPoint Presentation</vt:lpstr>
      <vt:lpstr>PowerPoint Presentation</vt:lpstr>
      <vt:lpstr>Categorical Predictors</vt:lpstr>
      <vt:lpstr>Evaluating the Performance</vt:lpstr>
      <vt:lpstr>Avoid Overfitting - Pruning the Tree</vt:lpstr>
      <vt:lpstr>Full trees are complex and overfit the data</vt:lpstr>
      <vt:lpstr>PowerPoint Presentation</vt:lpstr>
      <vt:lpstr>Trees can also be unstable</vt:lpstr>
      <vt:lpstr>Overfitting &amp; instability produce poor predictive performance – past a certain point in tree complexity, the error rate on new data starts to increase</vt:lpstr>
      <vt:lpstr>Assessing Tree Performance</vt:lpstr>
      <vt:lpstr>Limiting Tree Growth </vt:lpstr>
      <vt:lpstr>Fine-tuning Tree Parameters via Grid Search</vt:lpstr>
      <vt:lpstr>Fine-tuning Tree Parameter with Cross Validation (CV), test multiple trees </vt:lpstr>
      <vt:lpstr>Exhaustive GridsearchCV  for Most Accurate Parameters</vt:lpstr>
      <vt:lpstr>RandomizedSearchCV()  - alternative to exhaustive search</vt:lpstr>
      <vt:lpstr>GridSearchCV()code</vt:lpstr>
      <vt:lpstr>GridSearchCV()code - refined</vt:lpstr>
      <vt:lpstr>Performance</vt:lpstr>
      <vt:lpstr>GridSearchCV()results</vt:lpstr>
      <vt:lpstr>Resulting Tree</vt:lpstr>
      <vt:lpstr>Other Methods for Limiting Tree Size</vt:lpstr>
      <vt:lpstr>CHAID  Chi-squared Automatic Interaction Detection</vt:lpstr>
      <vt:lpstr>CHAID  Chi-squared Automatic Interaction Detection</vt:lpstr>
      <vt:lpstr>CART Method</vt:lpstr>
      <vt:lpstr>Regression Trees</vt:lpstr>
      <vt:lpstr>Regression Tree is Similar, Except...</vt:lpstr>
      <vt:lpstr>Ensemble</vt:lpstr>
      <vt:lpstr>The Ox Contest “The Wisdom of Crowds”</vt:lpstr>
      <vt:lpstr> Ensemble Methods for Classification and Prediction</vt:lpstr>
      <vt:lpstr> Why Ensembles Can  Improve Predictive Power?</vt:lpstr>
      <vt:lpstr> Why Ensembles Can  Improve Predictive Power?</vt:lpstr>
      <vt:lpstr> Popular forms of ensembles </vt:lpstr>
      <vt:lpstr> Bagging (Bootstrap aggregating)</vt:lpstr>
      <vt:lpstr>Random Forest</vt:lpstr>
      <vt:lpstr>Random Forest</vt:lpstr>
      <vt:lpstr>Random Forest</vt:lpstr>
      <vt:lpstr>Variable Importance</vt:lpstr>
      <vt:lpstr>Variable Importance, code</vt:lpstr>
      <vt:lpstr>Variable Importance scores and their variability across trees</vt:lpstr>
      <vt:lpstr>Variable Importance Plot</vt:lpstr>
      <vt:lpstr>Boosting</vt:lpstr>
      <vt:lpstr>Adaptive Boosting (AdaBoost)</vt:lpstr>
      <vt:lpstr>Adaptive Boosting (AdaBoost)</vt:lpstr>
      <vt:lpstr>Adaptive Boosting (AdaBoost)</vt:lpstr>
      <vt:lpstr>Adaptive Boosting (AdaBoost)</vt:lpstr>
      <vt:lpstr>Adaptive Boosting (AdaBoost) Example</vt:lpstr>
      <vt:lpstr>Gradient Boosting</vt:lpstr>
      <vt:lpstr>Gradient Boosting Algorithm</vt:lpstr>
      <vt:lpstr>Gradient Boosting Illustration -  Regression Tree</vt:lpstr>
      <vt:lpstr>Gradient Boosting Illustration -  Regression Tree</vt:lpstr>
      <vt:lpstr>Gradient Boosting Illustration -  Regression Tree</vt:lpstr>
      <vt:lpstr>Gradient Boosting Illustration –  Regression Tree</vt:lpstr>
      <vt:lpstr>Gradient Boosting Illustration –  Regression Tree</vt:lpstr>
      <vt:lpstr>Gradient Boosting Illustration –  Regression Tree</vt:lpstr>
      <vt:lpstr>Gradient Boosting Illustration -  Classification Tree</vt:lpstr>
      <vt:lpstr>Gradient Boosting Illustration -  Classification Tree</vt:lpstr>
      <vt:lpstr>Gradient Boosting Illustration -  Classification Tree</vt:lpstr>
      <vt:lpstr>Gradient Boosting Illustration -  Classification Tree</vt:lpstr>
      <vt:lpstr>Gradient Boosting Illustration -  Classification Tree</vt:lpstr>
      <vt:lpstr>Gradient Boosting Illustration -  Classification Tree</vt:lpstr>
      <vt:lpstr>Gradient Boosting Algorithm - Illustration</vt:lpstr>
      <vt:lpstr>Gradient Boosting Algorithm - Illustration</vt:lpstr>
      <vt:lpstr>Gradient Boosting Algorithm - Illustration</vt:lpstr>
      <vt:lpstr>XGBoost</vt:lpstr>
      <vt:lpstr>Elements of Supervised Learning</vt:lpstr>
      <vt:lpstr>Elements of Tree Learning</vt:lpstr>
      <vt:lpstr>Bias-Variance Tradeoff</vt:lpstr>
      <vt:lpstr>Bias-Variance Tradeoff</vt:lpstr>
      <vt:lpstr>Define Complexity of a Tree</vt:lpstr>
      <vt:lpstr>Define Complexity of a Tree</vt:lpstr>
      <vt:lpstr>How can we learn tree ensembles?</vt:lpstr>
      <vt:lpstr>Additive Training</vt:lpstr>
      <vt:lpstr>Taylor Expansion Approximation of Loss</vt:lpstr>
      <vt:lpstr>Our New Goal</vt:lpstr>
      <vt:lpstr>The Structure Score</vt:lpstr>
      <vt:lpstr>The Structure Score Calculation</vt:lpstr>
      <vt:lpstr>Searching Algorithm for Single Tree</vt:lpstr>
      <vt:lpstr>Greedy Learning of the Tree</vt:lpstr>
      <vt:lpstr>Efficient Finding of the Best Split</vt:lpstr>
      <vt:lpstr>Pruning and Regularization</vt:lpstr>
      <vt:lpstr>XGBoost vs. Gradient Boosting</vt:lpstr>
      <vt:lpstr>XGBoost vs. Gradient Boosting</vt:lpstr>
      <vt:lpstr>XGBoost vs. Gradient Boosting</vt:lpstr>
      <vt:lpstr>XGBoost vs. Gradient Boosting</vt:lpstr>
      <vt:lpstr>XGBoost vs. Gradient Boosting</vt:lpstr>
      <vt:lpstr>XGBoost vs. Gradient Boosting</vt:lpstr>
      <vt:lpstr>XGBoost vs. Gradient Boosting</vt:lpstr>
      <vt:lpstr>Advantages of trees</vt:lpstr>
      <vt:lpstr>Disadvantages of trees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9 – Classification and Regression Trees</dc:title>
  <cp:lastModifiedBy>Min Li</cp:lastModifiedBy>
  <cp:revision>1</cp:revision>
  <cp:lastPrinted>2025-11-04T01:49:17Z</cp:lastPrinted>
  <dcterms:modified xsi:type="dcterms:W3CDTF">2025-11-04T01:53:52Z</dcterms:modified>
</cp:coreProperties>
</file>